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94" r:id="rId3"/>
    <p:sldId id="257" r:id="rId4"/>
    <p:sldId id="293" r:id="rId5"/>
    <p:sldId id="311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6" r:id="rId16"/>
    <p:sldId id="317" r:id="rId17"/>
    <p:sldId id="277" r:id="rId18"/>
    <p:sldId id="295" r:id="rId19"/>
    <p:sldId id="258" r:id="rId20"/>
    <p:sldId id="265" r:id="rId21"/>
    <p:sldId id="260" r:id="rId22"/>
    <p:sldId id="266" r:id="rId23"/>
    <p:sldId id="268" r:id="rId24"/>
    <p:sldId id="270" r:id="rId25"/>
    <p:sldId id="269" r:id="rId26"/>
    <p:sldId id="272" r:id="rId27"/>
    <p:sldId id="318" r:id="rId28"/>
    <p:sldId id="274" r:id="rId29"/>
    <p:sldId id="278" r:id="rId30"/>
    <p:sldId id="296" r:id="rId31"/>
    <p:sldId id="297" r:id="rId32"/>
    <p:sldId id="298" r:id="rId33"/>
    <p:sldId id="299" r:id="rId34"/>
    <p:sldId id="288" r:id="rId35"/>
    <p:sldId id="289" r:id="rId36"/>
    <p:sldId id="290" r:id="rId37"/>
    <p:sldId id="291" r:id="rId38"/>
    <p:sldId id="292" r:id="rId39"/>
    <p:sldId id="273" r:id="rId40"/>
    <p:sldId id="281" r:id="rId41"/>
    <p:sldId id="285" r:id="rId42"/>
    <p:sldId id="282" r:id="rId43"/>
    <p:sldId id="284" r:id="rId44"/>
    <p:sldId id="279" r:id="rId45"/>
    <p:sldId id="280" r:id="rId46"/>
    <p:sldId id="283" r:id="rId47"/>
    <p:sldId id="300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5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1/26/11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1/26/11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471142" y="3452812"/>
            <a:ext cx="6865938" cy="796925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Sergei Nirenburg and Marjorie </a:t>
            </a:r>
            <a:r>
              <a:rPr lang="en-US" dirty="0" err="1" smtClean="0"/>
              <a:t>McShane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University of Maryland Baltimore County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217142" y="1683382"/>
            <a:ext cx="6591300" cy="109696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Morphological Aspects of Computer-Driven Elicitation of Knowledge about Any </a:t>
            </a:r>
            <a:r>
              <a:rPr lang="en-US" sz="2400" dirty="0" smtClean="0"/>
              <a:t>Language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977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1" y="1778000"/>
            <a:ext cx="8980215" cy="33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" y="2072340"/>
            <a:ext cx="8693533" cy="19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" y="2569882"/>
            <a:ext cx="8877552" cy="17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82" y="2404782"/>
            <a:ext cx="5635969" cy="20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9" y="1314824"/>
            <a:ext cx="8938679" cy="41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1" y="761999"/>
            <a:ext cx="9016640" cy="52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2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59646"/>
            <a:ext cx="9009529" cy="25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3451"/>
            <a:ext cx="9009528" cy="13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get an inventory of parameters and values?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0521" b="-10521"/>
          <a:stretch>
            <a:fillRect/>
          </a:stretch>
        </p:blipFill>
        <p:spPr>
          <a:xfrm>
            <a:off x="457200" y="2305469"/>
            <a:ext cx="8115300" cy="4312819"/>
          </a:xfrm>
        </p:spPr>
      </p:pic>
      <p:sp>
        <p:nvSpPr>
          <p:cNvPr id="8" name="TextBox 7"/>
          <p:cNvSpPr txBox="1"/>
          <p:nvPr/>
        </p:nvSpPr>
        <p:spPr>
          <a:xfrm>
            <a:off x="730250" y="1905000"/>
            <a:ext cx="505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Boas uses a series of KE screens like this one: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6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Choices related to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85005" cy="45507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Informant: novice or expert?</a:t>
            </a:r>
          </a:p>
          <a:p>
            <a:r>
              <a:rPr lang="en-US" dirty="0" smtClean="0"/>
              <a:t>For inflectional morphology: paradigms or not?</a:t>
            </a:r>
          </a:p>
          <a:p>
            <a:r>
              <a:rPr lang="en-US" dirty="0" smtClean="0"/>
              <a:t>How to define a paradigm for purposes of ML?</a:t>
            </a:r>
          </a:p>
          <a:p>
            <a:r>
              <a:rPr lang="en-US" dirty="0" smtClean="0"/>
              <a:t>How might an informant help to learn inflectional morphology?</a:t>
            </a:r>
          </a:p>
          <a:p>
            <a:r>
              <a:rPr lang="en-US" dirty="0" smtClean="0"/>
              <a:t>What should a paradigm look like?</a:t>
            </a:r>
          </a:p>
          <a:p>
            <a:r>
              <a:rPr lang="en-US" dirty="0" smtClean="0"/>
              <a:t>How can the system help to create good paradigms?</a:t>
            </a:r>
          </a:p>
          <a:p>
            <a:r>
              <a:rPr lang="en-US" dirty="0" smtClean="0"/>
              <a:t>Are analytical forms part of the paradigm?</a:t>
            </a:r>
          </a:p>
          <a:p>
            <a:r>
              <a:rPr lang="en-US" dirty="0" smtClean="0"/>
              <a:t>Does is matter how many paradigms there are?</a:t>
            </a:r>
          </a:p>
          <a:p>
            <a:r>
              <a:rPr lang="en-US" dirty="0" smtClean="0"/>
              <a:t>How to elicit irregular forms of open-class items?</a:t>
            </a:r>
          </a:p>
          <a:p>
            <a:r>
              <a:rPr lang="en-US" dirty="0" smtClean="0"/>
              <a:t>How to elicit agglutinating morphology?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3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informant:  a linguistic novice or An expert?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informant is an expert the system must: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nitiate the expert into a KE process that is more constrained than that typically used in field linguistics; e.g., must use the expressive means provided in the system and not, say, free prose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mpose a division of linguistic reality into modules supported by processing engines for which the knowledge is being acquired</a:t>
            </a:r>
          </a:p>
          <a:p>
            <a:pPr lvl="1"/>
            <a:r>
              <a:rPr lang="en-US" dirty="0" smtClean="0"/>
              <a:t>Emphasize that typical cases are most important; not focus all energies on exceptions (no “teratology”)</a:t>
            </a:r>
          </a:p>
          <a:p>
            <a:pPr lvl="1"/>
            <a:r>
              <a:rPr lang="en-US" dirty="0" smtClean="0"/>
              <a:t>Coax the expert into carrying out more manual work than he/she might want to do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NLP resources for a new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hand</a:t>
            </a:r>
          </a:p>
          <a:p>
            <a:r>
              <a:rPr lang="en-US" dirty="0" smtClean="0"/>
              <a:t>By parameterizing:</a:t>
            </a:r>
          </a:p>
          <a:p>
            <a:pPr lvl="1"/>
            <a:r>
              <a:rPr lang="en-US" dirty="0" smtClean="0"/>
              <a:t>Translation-based methods (e.g., </a:t>
            </a:r>
            <a:r>
              <a:rPr lang="en-US" dirty="0" err="1" smtClean="0"/>
              <a:t>Probst</a:t>
            </a:r>
            <a:r>
              <a:rPr lang="en-US" dirty="0" smtClean="0"/>
              <a:t>, Levin et al.)</a:t>
            </a:r>
          </a:p>
          <a:p>
            <a:pPr lvl="2"/>
            <a:r>
              <a:rPr lang="en-US" dirty="0" smtClean="0"/>
              <a:t>Easy for informants</a:t>
            </a:r>
          </a:p>
          <a:p>
            <a:pPr lvl="2"/>
            <a:r>
              <a:rPr lang="en-US" dirty="0" smtClean="0"/>
              <a:t>Coverage a problem</a:t>
            </a:r>
          </a:p>
          <a:p>
            <a:pPr lvl="1"/>
            <a:r>
              <a:rPr lang="en-US" dirty="0" smtClean="0"/>
              <a:t>ML (quick ramp-up competitions; parallel corpora; learning morphology)</a:t>
            </a:r>
          </a:p>
          <a:p>
            <a:pPr lvl="2"/>
            <a:r>
              <a:rPr lang="en-US" dirty="0" smtClean="0"/>
              <a:t>Quality a problem</a:t>
            </a:r>
          </a:p>
          <a:p>
            <a:pPr lvl="2"/>
            <a:r>
              <a:rPr lang="en-US" dirty="0" smtClean="0"/>
              <a:t>Rules are not human interpretable</a:t>
            </a:r>
          </a:p>
          <a:p>
            <a:pPr lvl="1"/>
            <a:r>
              <a:rPr lang="en-US" dirty="0" smtClean="0"/>
              <a:t>Interactive knowledge elicitation system</a:t>
            </a:r>
          </a:p>
          <a:p>
            <a:pPr lvl="2"/>
            <a:r>
              <a:rPr lang="en-US" dirty="0" smtClean="0"/>
              <a:t>Lots of choices which determine ultimate form, coverage, etc., of knowledge </a:t>
            </a:r>
          </a:p>
          <a:p>
            <a:pPr lvl="2"/>
            <a:r>
              <a:rPr lang="en-US" dirty="0" smtClean="0"/>
              <a:t>This talk focuses on some of the choices and their implications in the realm of morphology</a:t>
            </a:r>
          </a:p>
        </p:txBody>
      </p:sp>
    </p:spTree>
    <p:extLst>
      <p:ext uri="{BB962C8B-B14F-4D97-AF65-F5344CB8AC3E}">
        <p14:creationId xmlns:p14="http://schemas.microsoft.com/office/powerpoint/2010/main" val="1723614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004"/>
            <a:ext cx="8229600" cy="5177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informant is a novice the system must: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Provide extensive pedagogical materials (if we assume no human linguistic guide accompanying the system)</a:t>
            </a:r>
          </a:p>
          <a:p>
            <a:pPr lvl="1"/>
            <a:r>
              <a:rPr lang="en-US" sz="2400" dirty="0" smtClean="0"/>
              <a:t>Assist the informant in creating generalizations and abstractions</a:t>
            </a:r>
          </a:p>
          <a:p>
            <a:pPr lvl="1"/>
            <a:r>
              <a:rPr lang="en-US" sz="2400" dirty="0" smtClean="0"/>
              <a:t>Provide redo and refinement capabilities, to the extent possible, with as little work lost as possible (this can get very complex fast: e.g. a person has created inflectional paradigms and realizes he has forgotten a parameter)</a:t>
            </a:r>
          </a:p>
          <a:p>
            <a:pPr lvl="1"/>
            <a:r>
              <a:rPr lang="en-US" sz="2400" dirty="0" smtClean="0"/>
              <a:t>Help the informant to find a balance between listing (conceptually easier but more time-consuming) and creating abstractions and related rules (conceptually more difficult but potentially faster)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Inflectional morphology, Paradigms or not?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9025"/>
          </a:xfrm>
        </p:spPr>
        <p:txBody>
          <a:bodyPr>
            <a:normAutofit lnSpcReduction="10000"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en-US" sz="1800" dirty="0" smtClean="0"/>
              <a:t>The </a:t>
            </a:r>
            <a:r>
              <a:rPr lang="en-US" sz="1800" dirty="0"/>
              <a:t>existence of morphological </a:t>
            </a:r>
            <a:r>
              <a:rPr lang="en-US" sz="1800" dirty="0" smtClean="0"/>
              <a:t>analyzers for </a:t>
            </a:r>
            <a:r>
              <a:rPr lang="en-US" sz="1800" dirty="0" err="1" smtClean="0"/>
              <a:t>flective</a:t>
            </a:r>
            <a:r>
              <a:rPr lang="en-US" sz="1800" dirty="0" smtClean="0"/>
              <a:t> languages </a:t>
            </a:r>
            <a:r>
              <a:rPr lang="en-US" sz="1800" dirty="0"/>
              <a:t>is </a:t>
            </a:r>
            <a:r>
              <a:rPr lang="en-US" sz="1800" dirty="0" smtClean="0"/>
              <a:t>practically taken as a given in current </a:t>
            </a:r>
            <a:r>
              <a:rPr lang="en-US" sz="1800" dirty="0"/>
              <a:t>NLP </a:t>
            </a:r>
            <a:r>
              <a:rPr lang="en-US" sz="1800" dirty="0" smtClean="0"/>
              <a:t>systems but </a:t>
            </a:r>
            <a:r>
              <a:rPr lang="en-US" sz="1800" dirty="0"/>
              <a:t>it is not, in principle, </a:t>
            </a:r>
            <a:r>
              <a:rPr lang="en-US" sz="1800" dirty="0" smtClean="0"/>
              <a:t>a necessity.</a:t>
            </a:r>
          </a:p>
          <a:p>
            <a:pPr marL="114300" lvl="1" indent="0">
              <a:buClr>
                <a:schemeClr val="accent1"/>
              </a:buClr>
              <a:buNone/>
            </a:pPr>
            <a:endParaRPr lang="en-US" sz="1800" dirty="0"/>
          </a:p>
          <a:p>
            <a:pPr marL="114300" lvl="1" indent="0">
              <a:buClr>
                <a:schemeClr val="accent1"/>
              </a:buClr>
              <a:buNone/>
            </a:pPr>
            <a:r>
              <a:rPr lang="en-US" sz="1800" b="1" dirty="0" smtClean="0"/>
              <a:t>Listing all inflectional forms </a:t>
            </a:r>
            <a:r>
              <a:rPr lang="en-US" sz="1800" dirty="0" smtClean="0"/>
              <a:t>in the lexicon might be a better (or additional) option if:</a:t>
            </a:r>
          </a:p>
          <a:p>
            <a:pPr marL="571500" lvl="1" indent="-457200">
              <a:buClr>
                <a:schemeClr val="accent1"/>
              </a:buClr>
              <a:buFontTx/>
              <a:buChar char="-"/>
            </a:pPr>
            <a:r>
              <a:rPr lang="en-US" sz="1800" dirty="0" smtClean="0"/>
              <a:t>Labor is cheap</a:t>
            </a:r>
          </a:p>
          <a:p>
            <a:pPr marL="571500" lvl="1" indent="-457200">
              <a:buClr>
                <a:schemeClr val="accent1"/>
              </a:buClr>
              <a:buFontTx/>
              <a:buChar char="-"/>
            </a:pPr>
            <a:r>
              <a:rPr lang="en-US" sz="1800" dirty="0" smtClean="0"/>
              <a:t>A language has a lot of irregular forms (e.g., Irish)</a:t>
            </a:r>
          </a:p>
          <a:p>
            <a:pPr marL="571500" lvl="1" indent="-457200">
              <a:buClr>
                <a:schemeClr val="accent1"/>
              </a:buClr>
              <a:buFontTx/>
              <a:buChar char="-"/>
            </a:pPr>
            <a:r>
              <a:rPr lang="en-US" sz="1800" dirty="0" smtClean="0"/>
              <a:t>The knowledge engineers have difficulty making linguistic abstractions</a:t>
            </a:r>
          </a:p>
          <a:p>
            <a:pPr marL="114300" lvl="1" indent="0">
              <a:buClr>
                <a:schemeClr val="accent1"/>
              </a:buClr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Another option would be </a:t>
            </a:r>
            <a:r>
              <a:rPr lang="en-US" sz="1800" b="1" dirty="0" smtClean="0"/>
              <a:t>to elicit inventories of affixes and </a:t>
            </a:r>
            <a:r>
              <a:rPr lang="en-US" sz="1800" b="1" dirty="0" err="1" smtClean="0"/>
              <a:t>morphotactic</a:t>
            </a:r>
            <a:r>
              <a:rPr lang="en-US" sz="1800" b="1" dirty="0" smtClean="0"/>
              <a:t> rules</a:t>
            </a:r>
            <a:r>
              <a:rPr lang="en-US" sz="1800" dirty="0" smtClean="0"/>
              <a:t>; however, it would be difficult to develop expressive means that would permit </a:t>
            </a:r>
            <a:r>
              <a:rPr lang="en-US" sz="1800" dirty="0"/>
              <a:t>an informant to convey, in </a:t>
            </a:r>
            <a:r>
              <a:rPr lang="en-US" sz="1800" dirty="0" smtClean="0"/>
              <a:t>a way </a:t>
            </a:r>
            <a:r>
              <a:rPr lang="en-US" sz="1800" dirty="0"/>
              <a:t>the program could unambiguously understand, the range of possible inflectional processes </a:t>
            </a:r>
            <a:r>
              <a:rPr lang="en-US" sz="1800" dirty="0" smtClean="0"/>
              <a:t>that lie </a:t>
            </a:r>
            <a:r>
              <a:rPr lang="en-US" sz="1800" dirty="0"/>
              <a:t>outside of strict affixation: stem-internal changes, </a:t>
            </a:r>
            <a:r>
              <a:rPr lang="en-US" sz="1800" dirty="0" err="1"/>
              <a:t>infixation</a:t>
            </a:r>
            <a:r>
              <a:rPr lang="en-US" sz="18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24936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 and cons of inflectional  paradigms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</a:t>
            </a:r>
            <a:endParaRPr lang="en-US" dirty="0"/>
          </a:p>
          <a:p>
            <a:pPr lvl="1"/>
            <a:r>
              <a:rPr lang="en-US" dirty="0"/>
              <a:t>Can learn morphological </a:t>
            </a:r>
            <a:r>
              <a:rPr lang="en-US" dirty="0" smtClean="0"/>
              <a:t>rules in well-understood ways</a:t>
            </a:r>
            <a:endParaRPr lang="en-US" dirty="0"/>
          </a:p>
          <a:p>
            <a:pPr lvl="2"/>
            <a:r>
              <a:rPr lang="en-US" dirty="0"/>
              <a:t>Limits listing of forms, saves time	</a:t>
            </a:r>
          </a:p>
          <a:p>
            <a:pPr lvl="2"/>
            <a:r>
              <a:rPr lang="en-US" dirty="0"/>
              <a:t>Covers new inputs (e.g., newly coined words)</a:t>
            </a:r>
          </a:p>
          <a:p>
            <a:r>
              <a:rPr lang="en-US" dirty="0"/>
              <a:t>Cons of paradigms</a:t>
            </a:r>
          </a:p>
          <a:p>
            <a:pPr lvl="1"/>
            <a:r>
              <a:rPr lang="en-US" dirty="0"/>
              <a:t>How to define a paradigm? How many paradigms?</a:t>
            </a:r>
          </a:p>
          <a:p>
            <a:pPr lvl="2"/>
            <a:r>
              <a:rPr lang="en-US" dirty="0"/>
              <a:t>Russian grammars typically state that there are four major nominal declensions but Wade (1992) posits over thirty subclasses and </a:t>
            </a:r>
            <a:r>
              <a:rPr lang="en-US" dirty="0" err="1"/>
              <a:t>Zalizniak</a:t>
            </a:r>
            <a:r>
              <a:rPr lang="en-US" dirty="0"/>
              <a:t> (1967), over 70</a:t>
            </a:r>
          </a:p>
          <a:p>
            <a:pPr lvl="2"/>
            <a:r>
              <a:rPr lang="en-US" dirty="0"/>
              <a:t>Polish grammars tend to avoid the paradigm issue completely for nouns, giving stem-specific endings for each combination of case, number, gender and virility (</a:t>
            </a:r>
            <a:r>
              <a:rPr lang="en-US" dirty="0" err="1"/>
              <a:t>Bielec</a:t>
            </a:r>
            <a:r>
              <a:rPr lang="en-US" dirty="0"/>
              <a:t> 1998; </a:t>
            </a:r>
            <a:r>
              <a:rPr lang="en-US" dirty="0" err="1"/>
              <a:t>Kaleta</a:t>
            </a:r>
            <a:r>
              <a:rPr lang="en-US" dirty="0"/>
              <a:t> 1998)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define paradigm for 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inherent features, like gender or </a:t>
            </a:r>
            <a:r>
              <a:rPr lang="en-US" dirty="0" err="1" smtClean="0"/>
              <a:t>animacy</a:t>
            </a:r>
            <a:r>
              <a:rPr lang="en-US" dirty="0" smtClean="0"/>
              <a:t>, be available to the learner/analyzer/generator, e.g., through a lexicon?</a:t>
            </a:r>
          </a:p>
          <a:p>
            <a:r>
              <a:rPr lang="en-US" dirty="0" smtClean="0"/>
              <a:t>Will the ML algorithm permit paradigm bunching based on the stem form? </a:t>
            </a:r>
          </a:p>
          <a:p>
            <a:pPr lvl="1"/>
            <a:r>
              <a:rPr lang="en-US" dirty="0" smtClean="0"/>
              <a:t>E.g., for the </a:t>
            </a:r>
            <a:r>
              <a:rPr lang="en-US" b="1" dirty="0" smtClean="0"/>
              <a:t>invented</a:t>
            </a:r>
            <a:r>
              <a:rPr lang="en-US" dirty="0" smtClean="0"/>
              <a:t> example below, would the learner learn that stems in –</a:t>
            </a:r>
            <a:r>
              <a:rPr lang="en-US" dirty="0" err="1" smtClean="0"/>
              <a:t>dyt</a:t>
            </a:r>
            <a:r>
              <a:rPr lang="en-US" dirty="0" smtClean="0"/>
              <a:t> have a different </a:t>
            </a:r>
            <a:r>
              <a:rPr lang="en-US" dirty="0" err="1" smtClean="0"/>
              <a:t>NomPl</a:t>
            </a:r>
            <a:r>
              <a:rPr lang="en-US" dirty="0" smtClean="0"/>
              <a:t> ending than stems in –</a:t>
            </a:r>
            <a:r>
              <a:rPr lang="en-US" dirty="0" err="1" smtClean="0"/>
              <a:t>myt</a:t>
            </a:r>
            <a:r>
              <a:rPr lang="en-US" dirty="0" smtClean="0"/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4" y="4788671"/>
            <a:ext cx="4664075" cy="13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most sophisticated ML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752600"/>
            <a:ext cx="8446856" cy="49307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Developed by Kemal </a:t>
            </a:r>
            <a:r>
              <a:rPr lang="en-US" dirty="0" err="1" smtClean="0"/>
              <a:t>Oflazer</a:t>
            </a:r>
            <a:r>
              <a:rPr lang="en-US" dirty="0" smtClean="0"/>
              <a:t> (</a:t>
            </a:r>
            <a:r>
              <a:rPr lang="en-US" dirty="0" err="1" smtClean="0"/>
              <a:t>Oflazer</a:t>
            </a:r>
            <a:r>
              <a:rPr lang="en-US" dirty="0" smtClean="0"/>
              <a:t>, Nirenburg, McShane 2001)</a:t>
            </a:r>
          </a:p>
          <a:p>
            <a:r>
              <a:rPr lang="en-US" dirty="0" smtClean="0"/>
              <a:t>Sample inflectional paradigms were compiled into a finite state transducer lexicon and combined with a sequence of </a:t>
            </a:r>
            <a:r>
              <a:rPr lang="en-US" dirty="0" err="1" smtClean="0"/>
              <a:t>morphographemic</a:t>
            </a:r>
            <a:r>
              <a:rPr lang="en-US" dirty="0" smtClean="0"/>
              <a:t> rewrite rules induced using transformation-based learning</a:t>
            </a:r>
          </a:p>
          <a:p>
            <a:r>
              <a:rPr lang="en-US" dirty="0" smtClean="0"/>
              <a:t>The engine generated as well as analyzed</a:t>
            </a:r>
          </a:p>
          <a:p>
            <a:r>
              <a:rPr lang="en-US" dirty="0" smtClean="0"/>
              <a:t>Permitted learning loop elicitation methodology: </a:t>
            </a:r>
          </a:p>
          <a:p>
            <a:pPr lvl="1"/>
            <a:r>
              <a:rPr lang="en-US" dirty="0" smtClean="0"/>
              <a:t>Informant provides full inflectional forms for one example of each paradigm </a:t>
            </a:r>
          </a:p>
          <a:p>
            <a:pPr lvl="1"/>
            <a:r>
              <a:rPr lang="en-US" dirty="0" smtClean="0"/>
              <a:t>System learns rules</a:t>
            </a:r>
          </a:p>
          <a:p>
            <a:pPr lvl="1"/>
            <a:r>
              <a:rPr lang="en-US" dirty="0" smtClean="0"/>
              <a:t>Informant provides more citation forms as examples</a:t>
            </a:r>
          </a:p>
          <a:p>
            <a:pPr lvl="1"/>
            <a:r>
              <a:rPr lang="en-US" dirty="0" smtClean="0"/>
              <a:t>System generates what it believes to be correct forms</a:t>
            </a:r>
          </a:p>
          <a:p>
            <a:pPr lvl="1"/>
            <a:r>
              <a:rPr lang="en-US" dirty="0" smtClean="0"/>
              <a:t>Informant corrects mistakes; system relearns</a:t>
            </a:r>
          </a:p>
          <a:p>
            <a:pPr lvl="1"/>
            <a:r>
              <a:rPr lang="en-US" dirty="0" smtClean="0"/>
              <a:t>There is no incorrect way to provide forms or delineate paradigms using this methodology (though some approaches are more efficient than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77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175" y="349248"/>
            <a:ext cx="3895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Polish was used as a test case for development of the ML system.</a:t>
            </a:r>
          </a:p>
          <a:p>
            <a:endParaRPr lang="en-US" dirty="0"/>
          </a:p>
          <a:p>
            <a:r>
              <a:rPr lang="en-US" dirty="0" smtClean="0"/>
              <a:t>To the left is the primary example of a “bunched” paradigm that ultimately covered 18 word-final consonants and consonant clusters. </a:t>
            </a:r>
          </a:p>
          <a:p>
            <a:endParaRPr lang="en-US" dirty="0"/>
          </a:p>
          <a:p>
            <a:r>
              <a:rPr lang="en-US" dirty="0" smtClean="0"/>
              <a:t>Additional provided inflectional forms permitted the learning of many stem-specific variations, including such things as: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2" y="349248"/>
            <a:ext cx="4613924" cy="26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4222962"/>
            <a:ext cx="8413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b,p,f,w,m,n,s,z,t,d,st,zm</a:t>
            </a:r>
            <a:r>
              <a:rPr lang="en-US" dirty="0" smtClean="0"/>
              <a:t> take </a:t>
            </a:r>
            <a:r>
              <a:rPr lang="en-US" dirty="0" err="1" smtClean="0"/>
              <a:t>Loc</a:t>
            </a:r>
            <a:r>
              <a:rPr lang="en-US" dirty="0" smtClean="0"/>
              <a:t>/</a:t>
            </a:r>
            <a:r>
              <a:rPr lang="en-US" dirty="0" err="1" smtClean="0"/>
              <a:t>Voc</a:t>
            </a:r>
            <a:r>
              <a:rPr lang="en-US" dirty="0" smtClean="0"/>
              <a:t> Sing ending –</a:t>
            </a:r>
            <a:r>
              <a:rPr lang="en-US" dirty="0" err="1" smtClean="0"/>
              <a:t>ie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g,k,ch</a:t>
            </a:r>
            <a:r>
              <a:rPr lang="en-US" dirty="0" smtClean="0"/>
              <a:t> take </a:t>
            </a:r>
            <a:r>
              <a:rPr lang="en-US" dirty="0" err="1" smtClean="0"/>
              <a:t>Loc</a:t>
            </a:r>
            <a:r>
              <a:rPr lang="en-US" dirty="0" smtClean="0"/>
              <a:t>/</a:t>
            </a:r>
            <a:r>
              <a:rPr lang="en-US" dirty="0" err="1" smtClean="0"/>
              <a:t>Voc</a:t>
            </a:r>
            <a:r>
              <a:rPr lang="en-US" dirty="0" smtClean="0"/>
              <a:t> Sing ending –u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Before the </a:t>
            </a:r>
            <a:r>
              <a:rPr lang="en-US" dirty="0" err="1" smtClean="0"/>
              <a:t>Loc</a:t>
            </a:r>
            <a:r>
              <a:rPr lang="en-US" dirty="0" smtClean="0"/>
              <a:t>/</a:t>
            </a:r>
            <a:r>
              <a:rPr lang="en-US" dirty="0" err="1" smtClean="0"/>
              <a:t>Voc</a:t>
            </a:r>
            <a:r>
              <a:rPr lang="en-US" dirty="0" smtClean="0"/>
              <a:t> Sing affix, many consonant alternations take place, including                                                               and others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Etc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5127837"/>
            <a:ext cx="3720635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ML algorithm must be simpler?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approach just described relied on a toolset that ceased to be available at some point</a:t>
            </a:r>
          </a:p>
          <a:p>
            <a:r>
              <a:rPr lang="en-US" dirty="0" smtClean="0"/>
              <a:t>It also involved a learning-loop methodology that involved generation of forms as well as analysis</a:t>
            </a:r>
          </a:p>
          <a:p>
            <a:r>
              <a:rPr lang="en-US" dirty="0" smtClean="0"/>
              <a:t>As an alternative, one can create a simpler ML system that shifts some more work to the informant; e.g.,</a:t>
            </a:r>
          </a:p>
          <a:p>
            <a:pPr lvl="1"/>
            <a:r>
              <a:rPr lang="en-US" dirty="0" smtClean="0"/>
              <a:t>Perhaps all words in every paradigm must inflect exactly the same way</a:t>
            </a:r>
          </a:p>
          <a:p>
            <a:pPr lvl="1"/>
            <a:r>
              <a:rPr lang="en-US" dirty="0" smtClean="0"/>
              <a:t>Perhaps the informant will be asked to explicitly specify the stem for each paradigm</a:t>
            </a:r>
          </a:p>
          <a:p>
            <a:pPr lvl="1"/>
            <a:r>
              <a:rPr lang="en-US" dirty="0" smtClean="0"/>
              <a:t>Perhaps the informant will be required to indicate stem-affix boundaries (segmentation)</a:t>
            </a:r>
          </a:p>
        </p:txBody>
      </p:sp>
    </p:spTree>
    <p:extLst>
      <p:ext uri="{BB962C8B-B14F-4D97-AF65-F5344CB8AC3E}">
        <p14:creationId xmlns:p14="http://schemas.microsoft.com/office/powerpoint/2010/main" val="515667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" y="552824"/>
            <a:ext cx="9031098" cy="56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an informant help to generate good inflectional rules?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Rules could be shown to the informant, if they are or could be made transparent: e.g., a bad rule for dog &gt; dogs would be “lop off the g and add </a:t>
            </a:r>
            <a:r>
              <a:rPr lang="en-US" dirty="0" err="1" smtClean="0"/>
              <a:t>gs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bootstrapping learning loop methodology could be used, as described earlier (generate </a:t>
            </a:r>
            <a:br>
              <a:rPr lang="en-US" dirty="0" smtClean="0"/>
            </a:br>
            <a:r>
              <a:rPr lang="en-US" dirty="0" smtClean="0"/>
              <a:t>forms for the user to check)</a:t>
            </a:r>
          </a:p>
          <a:p>
            <a:r>
              <a:rPr lang="en-US" dirty="0" smtClean="0"/>
              <a:t>The informant could be asked for additional information to guide learning: an inventory of affixes, the stem for each paradigm, known stem alternations, whether or not the language has fleeting vowels, whether the language uses </a:t>
            </a:r>
            <a:r>
              <a:rPr lang="en-US" dirty="0" err="1" smtClean="0"/>
              <a:t>infixation</a:t>
            </a:r>
            <a:r>
              <a:rPr lang="en-US" dirty="0" smtClean="0"/>
              <a:t>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308"/>
            <a:ext cx="9144000" cy="5601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291584"/>
            <a:ext cx="868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one version of the Boas system, a simplified ML engine was used and informants were asked to indicate the stem.</a:t>
            </a:r>
          </a:p>
        </p:txBody>
      </p:sp>
    </p:spTree>
    <p:extLst>
      <p:ext uri="{BB962C8B-B14F-4D97-AF65-F5344CB8AC3E}">
        <p14:creationId xmlns:p14="http://schemas.microsoft.com/office/powerpoint/2010/main" val="319561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Boas Knowledge elicitation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Supports computational field linguistics </a:t>
            </a:r>
          </a:p>
          <a:p>
            <a:r>
              <a:rPr lang="en-US" dirty="0" smtClean="0"/>
              <a:t>Extracts knowledge about any language from a non-expert informant</a:t>
            </a:r>
          </a:p>
          <a:p>
            <a:r>
              <a:rPr lang="en-US" dirty="0" smtClean="0"/>
              <a:t>No knowledge engineer involved</a:t>
            </a:r>
          </a:p>
          <a:p>
            <a:r>
              <a:rPr lang="en-US" dirty="0" smtClean="0"/>
              <a:t>English is assumed as </a:t>
            </a:r>
            <a:r>
              <a:rPr lang="en-US" dirty="0" smtClean="0"/>
              <a:t>the </a:t>
            </a:r>
            <a:r>
              <a:rPr lang="en-US" dirty="0" smtClean="0"/>
              <a:t>language of HCI</a:t>
            </a:r>
            <a:endParaRPr lang="en-US" dirty="0" smtClean="0"/>
          </a:p>
          <a:p>
            <a:r>
              <a:rPr lang="en-US" dirty="0" smtClean="0"/>
              <a:t>Mixed-initiative knowledge elicitation strategy</a:t>
            </a:r>
          </a:p>
          <a:p>
            <a:r>
              <a:rPr lang="en-US" dirty="0" smtClean="0"/>
              <a:t>System is supplied with cross-linguistically motivated inventory of parameters and values</a:t>
            </a:r>
          </a:p>
          <a:p>
            <a:r>
              <a:rPr lang="en-US" dirty="0" smtClean="0"/>
              <a:t>The “signature” of a language is how it realizes linguistic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6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a paradigm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more forms a paradigm has, the more important it is to organize them in a way that is convenient for a given informant; the traditional large tables of reference grammars are not necessarily the most user-friendly</a:t>
            </a:r>
          </a:p>
          <a:p>
            <a:r>
              <a:rPr lang="en-US" dirty="0" smtClean="0"/>
              <a:t>The two following screen shots show a novel  layout for a French paradigm</a:t>
            </a:r>
          </a:p>
          <a:p>
            <a:r>
              <a:rPr lang="en-US" dirty="0" smtClean="0"/>
              <a:t>Emphasis on visualization, organization, putting like forms together for ergonomic reasons and, possibly, to support more efficient ML</a:t>
            </a:r>
          </a:p>
          <a:p>
            <a:r>
              <a:rPr lang="en-US" dirty="0" smtClean="0"/>
              <a:t>Recent advances in GUI technologies could revolutionize how we think about grammar description.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4837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250" y="5111749"/>
            <a:ext cx="857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All single-word forms together (see next page for compound forms)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Upper left: mostly merge present indicative and subjunctive; visually underscore difference (addition of “I” using spacing or another means)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Shaded cells in left and right bottom have same endings.</a:t>
            </a:r>
          </a:p>
        </p:txBody>
      </p:sp>
    </p:spTree>
    <p:extLst>
      <p:ext uri="{BB962C8B-B14F-4D97-AF65-F5344CB8AC3E}">
        <p14:creationId xmlns:p14="http://schemas.microsoft.com/office/powerpoint/2010/main" val="1119942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75"/>
            <a:ext cx="9144000" cy="3594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4079875"/>
            <a:ext cx="8382000" cy="174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All compound forms have same participial forms of main verb, represented as a hub.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Shaded boxes show that same forms can represent two meanings.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 “</a:t>
            </a:r>
            <a:r>
              <a:rPr lang="en-US" dirty="0" err="1" smtClean="0"/>
              <a:t>ser</a:t>
            </a:r>
            <a:r>
              <a:rPr lang="en-US" dirty="0" smtClean="0"/>
              <a:t>-” forms in one row; all “</a:t>
            </a:r>
            <a:r>
              <a:rPr lang="en-US" dirty="0" err="1" smtClean="0"/>
              <a:t>fus</a:t>
            </a:r>
            <a:r>
              <a:rPr lang="en-US" dirty="0" smtClean="0"/>
              <a:t>-” forms in another row.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39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paradigm layouts in boas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options (these days GUI support would allow much more)</a:t>
            </a:r>
          </a:p>
          <a:p>
            <a:pPr lvl="1"/>
            <a:r>
              <a:rPr lang="en-US" dirty="0" smtClean="0"/>
              <a:t>Simple table with parameters in any order</a:t>
            </a:r>
          </a:p>
          <a:p>
            <a:pPr lvl="1"/>
            <a:r>
              <a:rPr lang="en-US" dirty="0" smtClean="0"/>
              <a:t>Hierarchical layout, with parameters in any order and any number of levels of hierarchy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8" y="3884712"/>
            <a:ext cx="4074083" cy="2241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27" y="3809847"/>
            <a:ext cx="3984848" cy="27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9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the template is created, How can the system help to create good paradigms?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Boas had “fast lane” and “scenic route” for creating paradigms</a:t>
            </a:r>
          </a:p>
          <a:p>
            <a:r>
              <a:rPr lang="en-US" dirty="0" smtClean="0"/>
              <a:t>Fast lane: informant decides how many/which paradigms to create</a:t>
            </a:r>
          </a:p>
          <a:p>
            <a:r>
              <a:rPr lang="en-US" dirty="0" smtClean="0"/>
              <a:t>Scenic route:</a:t>
            </a:r>
          </a:p>
          <a:p>
            <a:pPr lvl="1"/>
            <a:r>
              <a:rPr lang="en-US" dirty="0" smtClean="0"/>
              <a:t>Informant translates a pre-compiled word list and indicates any grammatically relevant inherent features</a:t>
            </a:r>
          </a:p>
          <a:p>
            <a:pPr lvl="1"/>
            <a:r>
              <a:rPr lang="en-US" dirty="0" smtClean="0"/>
              <a:t>The system posits paradigms based on inherent features and word forms (ends with consonant, ends with vowel, etc.)</a:t>
            </a:r>
          </a:p>
          <a:p>
            <a:pPr lvl="1"/>
            <a:r>
              <a:rPr lang="en-US" dirty="0" smtClean="0"/>
              <a:t>Informant decides whether the words in the posited groups inflect similarly; splits or bunches groups accordingly</a:t>
            </a:r>
          </a:p>
        </p:txBody>
      </p:sp>
    </p:spTree>
    <p:extLst>
      <p:ext uri="{BB962C8B-B14F-4D97-AF65-F5344CB8AC3E}">
        <p14:creationId xmlns:p14="http://schemas.microsoft.com/office/powerpoint/2010/main" val="378517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Scenic route, step 1:</a:t>
            </a:r>
            <a:br>
              <a:rPr lang="en-US" dirty="0" smtClean="0"/>
            </a:br>
            <a:r>
              <a:rPr lang="en-US" dirty="0" smtClean="0"/>
              <a:t>Translation and inherent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22" b="8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321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Scenic route, Steps 2&amp;3: </a:t>
            </a:r>
            <a:br>
              <a:rPr lang="en-US" dirty="0" smtClean="0"/>
            </a:br>
            <a:r>
              <a:rPr lang="en-US" dirty="0" smtClean="0"/>
              <a:t>paradigm guessing, modifying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217" r="-20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7997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analytical inflectional forms part of the paradigm?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conceptually simplest to include these in the paradigm, especially since in some languages synthetic and analytical forms are alternatives: Ukrainian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pysaty</a:t>
            </a:r>
            <a:r>
              <a:rPr lang="en-US" dirty="0" smtClean="0"/>
              <a:t> vs. </a:t>
            </a:r>
            <a:r>
              <a:rPr lang="en-US" dirty="0" err="1" smtClean="0"/>
              <a:t>pysatymu</a:t>
            </a:r>
            <a:endParaRPr lang="en-US" dirty="0"/>
          </a:p>
          <a:p>
            <a:r>
              <a:rPr lang="en-US" dirty="0" smtClean="0"/>
              <a:t>But this complicates the ML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2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boas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paradigm template is established, the informant divides table cells up into those that have single-word, multi-word, or both single- and multi-word realizations</a:t>
            </a:r>
          </a:p>
          <a:p>
            <a:r>
              <a:rPr lang="en-US" dirty="0" smtClean="0"/>
              <a:t>The single-word entities are extracted and dealt with in paradigms in the way described above</a:t>
            </a:r>
          </a:p>
          <a:p>
            <a:r>
              <a:rPr lang="en-US" dirty="0" smtClean="0"/>
              <a:t>Multi-word entities are sent to a different elicitation module where the informant provides an inventory of auxiliaries and their inflectional forms, if applicable, then links them to the correct forms of the main verb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4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it matter how many paradigms there are?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 if the informant is expected to manipulate them later on: e.g., if he is expected to assign every open-class word to a paradigm explicitly</a:t>
            </a:r>
          </a:p>
          <a:p>
            <a:r>
              <a:rPr lang="en-US" dirty="0" smtClean="0"/>
              <a:t>If explicit assignment is necessary, then it should at least be made semi-automatic</a:t>
            </a:r>
          </a:p>
        </p:txBody>
      </p:sp>
    </p:spTree>
    <p:extLst>
      <p:ext uri="{BB962C8B-B14F-4D97-AF65-F5344CB8AC3E}">
        <p14:creationId xmlns:p14="http://schemas.microsoft.com/office/powerpoint/2010/main" val="117035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parameters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16360" cy="4373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Case</a:t>
            </a:r>
            <a:r>
              <a:rPr lang="en-US" dirty="0" smtClean="0"/>
              <a:t>: nominative, accusative, dative…</a:t>
            </a:r>
          </a:p>
          <a:p>
            <a:r>
              <a:rPr lang="en-US" b="1" dirty="0" smtClean="0"/>
              <a:t>Number</a:t>
            </a:r>
            <a:r>
              <a:rPr lang="en-US" dirty="0" smtClean="0"/>
              <a:t>: singular, plural, dual, </a:t>
            </a:r>
            <a:r>
              <a:rPr lang="en-US" dirty="0" err="1" smtClean="0"/>
              <a:t>paucal</a:t>
            </a:r>
            <a:r>
              <a:rPr lang="en-US" dirty="0" smtClean="0"/>
              <a:t>…</a:t>
            </a:r>
          </a:p>
          <a:p>
            <a:r>
              <a:rPr lang="en-US" b="1" dirty="0" smtClean="0">
                <a:solidFill>
                  <a:srgbClr val="564B3C"/>
                </a:solidFill>
              </a:rPr>
              <a:t>Tense</a:t>
            </a:r>
            <a:r>
              <a:rPr lang="en-US" dirty="0" smtClean="0">
                <a:solidFill>
                  <a:srgbClr val="564B3C"/>
                </a:solidFill>
              </a:rPr>
              <a:t>: past, present, future…</a:t>
            </a:r>
          </a:p>
          <a:p>
            <a:r>
              <a:rPr lang="en-US" b="1" dirty="0" smtClean="0">
                <a:solidFill>
                  <a:srgbClr val="564B3C"/>
                </a:solidFill>
              </a:rPr>
              <a:t>Aspect</a:t>
            </a:r>
            <a:r>
              <a:rPr lang="en-US" dirty="0" smtClean="0">
                <a:solidFill>
                  <a:srgbClr val="564B3C"/>
                </a:solidFill>
              </a:rPr>
              <a:t>: progressive, simple…</a:t>
            </a:r>
          </a:p>
          <a:p>
            <a:r>
              <a:rPr lang="en-US" b="1" dirty="0" smtClean="0">
                <a:solidFill>
                  <a:srgbClr val="564B3C"/>
                </a:solidFill>
              </a:rPr>
              <a:t>Grammatical role</a:t>
            </a:r>
            <a:r>
              <a:rPr lang="en-US" dirty="0" smtClean="0">
                <a:solidFill>
                  <a:srgbClr val="564B3C"/>
                </a:solidFill>
              </a:rPr>
              <a:t>: subject, direct object…</a:t>
            </a:r>
          </a:p>
          <a:p>
            <a:r>
              <a:rPr lang="en-US" b="1" dirty="0" smtClean="0">
                <a:solidFill>
                  <a:srgbClr val="564B3C"/>
                </a:solidFill>
              </a:rPr>
              <a:t>Agreement:</a:t>
            </a:r>
            <a:r>
              <a:rPr lang="en-US" dirty="0" smtClean="0">
                <a:solidFill>
                  <a:srgbClr val="564B3C"/>
                </a:solidFill>
              </a:rPr>
              <a:t> subject-verb, noun-adjective…</a:t>
            </a:r>
            <a:endParaRPr lang="en-US" dirty="0">
              <a:solidFill>
                <a:srgbClr val="564B3C"/>
              </a:solidFill>
            </a:endParaRPr>
          </a:p>
          <a:p>
            <a:r>
              <a:rPr lang="en-US" b="1" dirty="0" smtClean="0">
                <a:solidFill>
                  <a:srgbClr val="564B3C"/>
                </a:solidFill>
              </a:rPr>
              <a:t>Open-class lexical meanings</a:t>
            </a:r>
            <a:r>
              <a:rPr lang="en-US" dirty="0" smtClean="0">
                <a:solidFill>
                  <a:srgbClr val="564B3C"/>
                </a:solidFill>
              </a:rPr>
              <a:t>: word, phrase, morpheme… </a:t>
            </a:r>
          </a:p>
          <a:p>
            <a:r>
              <a:rPr lang="en-US" b="1" dirty="0" smtClean="0">
                <a:solidFill>
                  <a:srgbClr val="564B3C"/>
                </a:solidFill>
              </a:rPr>
              <a:t>Closed-class lexical meanings</a:t>
            </a:r>
            <a:r>
              <a:rPr lang="en-US" dirty="0" smtClean="0">
                <a:solidFill>
                  <a:srgbClr val="564B3C"/>
                </a:solidFill>
              </a:rPr>
              <a:t>: word, phrase, morpheme, feature</a:t>
            </a:r>
            <a:r>
              <a:rPr lang="en-US" dirty="0" smtClean="0">
                <a:solidFill>
                  <a:srgbClr val="564B3C"/>
                </a:solidFill>
              </a:rPr>
              <a:t>…</a:t>
            </a:r>
          </a:p>
          <a:p>
            <a:r>
              <a:rPr lang="en-US" dirty="0" smtClean="0">
                <a:solidFill>
                  <a:srgbClr val="564B3C"/>
                </a:solidFill>
              </a:rPr>
              <a:t>… </a:t>
            </a:r>
            <a:endParaRPr lang="en-US" dirty="0" smtClean="0">
              <a:solidFill>
                <a:srgbClr val="564B3C"/>
              </a:solidFill>
            </a:endParaRPr>
          </a:p>
          <a:p>
            <a:endParaRPr lang="en-US" dirty="0" smtClean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11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elicit Irregular forms of open class items?</a:t>
            </a:r>
            <a:endParaRPr lang="en-US" dirty="0"/>
          </a:p>
        </p:txBody>
      </p:sp>
      <p:pic>
        <p:nvPicPr>
          <p:cNvPr id="4" name="Picture 4" descr="open-class-interf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5" r="-5855"/>
          <a:stretch>
            <a:fillRect/>
          </a:stretch>
        </p:blipFill>
        <p:spPr>
          <a:xfrm>
            <a:off x="457200" y="1752600"/>
            <a:ext cx="8229600" cy="4373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276459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“paradigm” takes user to a template to fill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81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elicit Agglutinating Inflectional morphology?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501" r="-18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915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agglutinating affix elicitation</a:t>
            </a:r>
            <a:endParaRPr lang="en-US" dirty="0"/>
          </a:p>
        </p:txBody>
      </p:sp>
      <p:pic>
        <p:nvPicPr>
          <p:cNvPr id="4" name="Picture 4" descr="non-para-basic-for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3" b="5713"/>
          <a:stretch>
            <a:fillRect/>
          </a:stretch>
        </p:blipFill>
        <p:spPr>
          <a:xfrm>
            <a:off x="457200" y="1752600"/>
            <a:ext cx="8710530" cy="462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8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else can inflectional meanings occur?</a:t>
            </a:r>
            <a:br>
              <a:rPr lang="en-US" dirty="0" smtClean="0"/>
            </a:br>
            <a:r>
              <a:rPr lang="en-US" dirty="0" smtClean="0"/>
              <a:t> morphology/syntax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67" r="-8167"/>
          <a:stretch>
            <a:fillRect/>
          </a:stretch>
        </p:blipFill>
        <p:spPr>
          <a:xfrm>
            <a:off x="426127" y="1752600"/>
            <a:ext cx="9156845" cy="4866341"/>
          </a:xfrm>
        </p:spPr>
      </p:pic>
    </p:spTree>
    <p:extLst>
      <p:ext uri="{BB962C8B-B14F-4D97-AF65-F5344CB8AC3E}">
        <p14:creationId xmlns:p14="http://schemas.microsoft.com/office/powerpoint/2010/main" val="391481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43212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morphological realizations: Closed class lexicon</a:t>
            </a:r>
            <a:endParaRPr lang="en-US" dirty="0"/>
          </a:p>
        </p:txBody>
      </p:sp>
      <p:pic>
        <p:nvPicPr>
          <p:cNvPr id="4" name="Picture 4" descr="closed-c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57" b="-11457"/>
          <a:stretch>
            <a:fillRect/>
          </a:stretch>
        </p:blipFill>
        <p:spPr>
          <a:xfrm>
            <a:off x="425450" y="1851025"/>
            <a:ext cx="8432800" cy="4481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2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 class Lexicon acquisition interface</a:t>
            </a:r>
            <a:endParaRPr lang="en-US" dirty="0"/>
          </a:p>
        </p:txBody>
      </p:sp>
      <p:pic>
        <p:nvPicPr>
          <p:cNvPr id="4" name="Picture 4" descr="closed-class-interf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3" r="-5103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5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still more meanings realized via affixes </a:t>
            </a:r>
            <a:endParaRPr lang="en-US" dirty="0"/>
          </a:p>
        </p:txBody>
      </p:sp>
      <p:pic>
        <p:nvPicPr>
          <p:cNvPr id="4" name="Picture 4" descr="deriv-mor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5108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exploited in building NLP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Cross-linguistic generalizations: parameters and values, lists of various types, etc.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Complex control structures (e.g., permitting redo of partial results: “I forgot one parameter in the 40 paradigms I have already developed!”)</a:t>
            </a:r>
          </a:p>
          <a:p>
            <a:pPr lvl="1"/>
            <a:r>
              <a:rPr lang="en-US" dirty="0" smtClean="0"/>
              <a:t>Importing available resources for L (e.g., lexicon)</a:t>
            </a:r>
          </a:p>
          <a:p>
            <a:pPr lvl="1"/>
            <a:r>
              <a:rPr lang="en-US" dirty="0" smtClean="0"/>
              <a:t>Modifying available resources for some language like L (e.g., build Catalan system from Spanish one)</a:t>
            </a:r>
          </a:p>
        </p:txBody>
      </p:sp>
    </p:spTree>
    <p:extLst>
      <p:ext uri="{BB962C8B-B14F-4D97-AF65-F5344CB8AC3E}">
        <p14:creationId xmlns:p14="http://schemas.microsoft.com/office/powerpoint/2010/main" val="161688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Some </a:t>
            </a:r>
            <a:r>
              <a:rPr lang="en-US" dirty="0" smtClean="0"/>
              <a:t>examples of phenomena we must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From: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err="1" smtClean="0"/>
              <a:t>McShane</a:t>
            </a:r>
            <a:r>
              <a:rPr lang="en-US" dirty="0"/>
              <a:t>, Marjorie and Sergei </a:t>
            </a:r>
            <a:r>
              <a:rPr lang="en-US" dirty="0" err="1"/>
              <a:t>Nirenburg</a:t>
            </a:r>
            <a:r>
              <a:rPr lang="en-US" dirty="0"/>
              <a:t>. 2004. Parameterizing the Space of Lexical and Grammatical Meaning Across Languages. </a:t>
            </a:r>
            <a:endParaRPr lang="en-US" dirty="0" smtClean="0"/>
          </a:p>
          <a:p>
            <a:pPr marL="114300" lvl="0" indent="0">
              <a:buNone/>
            </a:pPr>
            <a:r>
              <a:rPr lang="en-US" i="1" dirty="0" smtClean="0"/>
              <a:t>Machine </a:t>
            </a:r>
            <a:r>
              <a:rPr lang="en-US" i="1" dirty="0"/>
              <a:t>Translation. </a:t>
            </a:r>
            <a:r>
              <a:rPr lang="en-US" dirty="0"/>
              <a:t>18(2) : 129-165.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2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9" y="1748117"/>
            <a:ext cx="8951702" cy="18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3" y="614828"/>
            <a:ext cx="8925635" cy="54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5" y="2584824"/>
            <a:ext cx="8605616" cy="16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18" y="2031999"/>
            <a:ext cx="8496924" cy="28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4589</TotalTime>
  <Words>1896</Words>
  <Application>Microsoft Macintosh PowerPoint</Application>
  <PresentationFormat>On-screen Show (4:3)</PresentationFormat>
  <Paragraphs>166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Apothecary</vt:lpstr>
      <vt:lpstr>Morphological Aspects of Computer-Driven Elicitation of Knowledge about Any Language</vt:lpstr>
      <vt:lpstr>How to create NLP resources for a new language?</vt:lpstr>
      <vt:lpstr>Boas Knowledge elicitation system </vt:lpstr>
      <vt:lpstr>Examples of parameters and values</vt:lpstr>
      <vt:lpstr>Some examples of phenomena we must treat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an inventory of parameters and values?</vt:lpstr>
      <vt:lpstr>Choices related to morphology</vt:lpstr>
      <vt:lpstr>The informant:  a linguistic novice or An expert?</vt:lpstr>
      <vt:lpstr>PowerPoint Presentation</vt:lpstr>
      <vt:lpstr>For Inflectional morphology, Paradigms or not?  </vt:lpstr>
      <vt:lpstr>Pros and cons of inflectional  paradigms  </vt:lpstr>
      <vt:lpstr>How to define paradigm for ML?</vt:lpstr>
      <vt:lpstr>Our most sophisticated ML engine</vt:lpstr>
      <vt:lpstr>PowerPoint Presentation</vt:lpstr>
      <vt:lpstr>What if the ML algorithm must be simpler?</vt:lpstr>
      <vt:lpstr>PowerPoint Presentation</vt:lpstr>
      <vt:lpstr>How might an informant help to generate good inflectional rules?</vt:lpstr>
      <vt:lpstr>PowerPoint Presentation</vt:lpstr>
      <vt:lpstr>What should a paradigm look like?</vt:lpstr>
      <vt:lpstr>PowerPoint Presentation</vt:lpstr>
      <vt:lpstr>PowerPoint Presentation</vt:lpstr>
      <vt:lpstr>The paradigm layouts in boas</vt:lpstr>
      <vt:lpstr>Once the template is created, How can the system help to create good paradigms?</vt:lpstr>
      <vt:lpstr>Scenic route, step 1: Translation and inherent features</vt:lpstr>
      <vt:lpstr>Scenic route, Steps 2&amp;3:  paradigm guessing, modifying</vt:lpstr>
      <vt:lpstr>Are analytical inflectional forms part of the paradigm?</vt:lpstr>
      <vt:lpstr>The boas solution</vt:lpstr>
      <vt:lpstr>Does it matter how many paradigms there are? </vt:lpstr>
      <vt:lpstr>How to elicit Irregular forms of open class items?</vt:lpstr>
      <vt:lpstr>How to elicit Agglutinating Inflectional morphology?</vt:lpstr>
      <vt:lpstr>Combined agglutinating affix elicitation</vt:lpstr>
      <vt:lpstr>Where else can inflectional meanings occur?  morphology/syntax interface</vt:lpstr>
      <vt:lpstr>More morphological realizations: Closed class lexicon</vt:lpstr>
      <vt:lpstr>Closed class Lexicon acquisition interface</vt:lpstr>
      <vt:lpstr>And still more meanings realized via affixes </vt:lpstr>
      <vt:lpstr>What can be exploited in building NLP resources?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Morphological Aspects of Computer-Driven Elicitation of Knowledge about Any Language </dc:title>
  <dc:creator>Office 2004 Test Drive User</dc:creator>
  <cp:lastModifiedBy>Sergei</cp:lastModifiedBy>
  <cp:revision>59</cp:revision>
  <dcterms:created xsi:type="dcterms:W3CDTF">2011-01-10T15:33:48Z</dcterms:created>
  <dcterms:modified xsi:type="dcterms:W3CDTF">2011-01-26T14:03:11Z</dcterms:modified>
</cp:coreProperties>
</file>