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93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97" r:id="rId3"/>
    <p:sldId id="300" r:id="rId4"/>
    <p:sldId id="301" r:id="rId5"/>
    <p:sldId id="257" r:id="rId6"/>
    <p:sldId id="292" r:id="rId7"/>
    <p:sldId id="294" r:id="rId8"/>
    <p:sldId id="293" r:id="rId9"/>
    <p:sldId id="274" r:id="rId10"/>
    <p:sldId id="258" r:id="rId11"/>
    <p:sldId id="260" r:id="rId12"/>
    <p:sldId id="261" r:id="rId13"/>
    <p:sldId id="286" r:id="rId14"/>
    <p:sldId id="273" r:id="rId15"/>
    <p:sldId id="262" r:id="rId16"/>
    <p:sldId id="263" r:id="rId17"/>
    <p:sldId id="264" r:id="rId18"/>
    <p:sldId id="265" r:id="rId19"/>
    <p:sldId id="266" r:id="rId20"/>
    <p:sldId id="267" r:id="rId21"/>
    <p:sldId id="269" r:id="rId22"/>
    <p:sldId id="287" r:id="rId23"/>
    <p:sldId id="271" r:id="rId24"/>
    <p:sldId id="288" r:id="rId25"/>
    <p:sldId id="272" r:id="rId26"/>
    <p:sldId id="298" r:id="rId27"/>
    <p:sldId id="270" r:id="rId28"/>
    <p:sldId id="278" r:id="rId29"/>
    <p:sldId id="281" r:id="rId30"/>
    <p:sldId id="280" r:id="rId31"/>
    <p:sldId id="282" r:id="rId32"/>
    <p:sldId id="283" r:id="rId33"/>
    <p:sldId id="284" r:id="rId34"/>
    <p:sldId id="285" r:id="rId35"/>
    <p:sldId id="276" r:id="rId36"/>
    <p:sldId id="289" r:id="rId37"/>
    <p:sldId id="290" r:id="rId38"/>
    <p:sldId id="296" r:id="rId39"/>
    <p:sldId id="295" r:id="rId40"/>
    <p:sldId id="277" r:id="rId41"/>
  </p:sldIdLst>
  <p:sldSz cx="9144000" cy="6858000" type="screen4x3"/>
  <p:notesSz cx="7315200" cy="96012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1000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MySpace\Phd\work\projects\noam\results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20994406344368244"/>
                  <c:y val="-5.2296330605733202E-2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Val val="1"/>
            <c:showCatName val="1"/>
            <c:showLeaderLines val="1"/>
          </c:dLbls>
          <c:cat>
            <c:strRef>
              <c:f>Sheet3!$A$1:$A$4</c:f>
              <c:strCache>
                <c:ptCount val="4"/>
                <c:pt idx="0">
                  <c:v>news</c:v>
                </c:pt>
                <c:pt idx="1">
                  <c:v>business</c:v>
                </c:pt>
                <c:pt idx="2">
                  <c:v>opinion</c:v>
                </c:pt>
                <c:pt idx="3">
                  <c:v>arts</c:v>
                </c:pt>
              </c:strCache>
            </c:strRef>
          </c:cat>
          <c:val>
            <c:numRef>
              <c:f>Sheet3!$B$1:$B$4</c:f>
              <c:numCache>
                <c:formatCode>General</c:formatCode>
                <c:ptCount val="4"/>
                <c:pt idx="0">
                  <c:v>53.4</c:v>
                </c:pt>
                <c:pt idx="1">
                  <c:v>20.9</c:v>
                </c:pt>
                <c:pt idx="2">
                  <c:v>17.600000000000001</c:v>
                </c:pt>
                <c:pt idx="3">
                  <c:v>8.1</c:v>
                </c:pt>
              </c:numCache>
            </c:numRef>
          </c:val>
        </c:ser>
        <c:dLbls>
          <c:showVal val="1"/>
          <c:showCatName val="1"/>
        </c:dLbls>
        <c:firstSliceAng val="360"/>
      </c:pieChart>
    </c:plotArea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he-IL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alibri" pitchFamily="34" charset="0"/>
              </a:defRPr>
            </a:lvl1pPr>
          </a:lstStyle>
          <a:p>
            <a:fld id="{D1F53D83-C06D-4514-90B2-2B9B7157E625}" type="datetimeFigureOut">
              <a:rPr lang="he-IL"/>
              <a:pPr/>
              <a:t>כ"א/שבט/תשע"א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alibri" pitchFamily="34" charset="0"/>
              </a:defRPr>
            </a:lvl1pPr>
          </a:lstStyle>
          <a:p>
            <a:fld id="{9377A70B-293D-47E3-A677-3BF2D16ADF51}" type="slidenum">
              <a:rPr lang="he-IL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alibri" pitchFamily="34" charset="0"/>
              </a:defRPr>
            </a:lvl1pPr>
          </a:lstStyle>
          <a:p>
            <a:fld id="{A271A961-43F6-40EE-84AC-A0F2588A9E11}" type="datetimeFigureOut">
              <a:rPr lang="he-IL"/>
              <a:pPr/>
              <a:t>כ"א/שבט/תשע"א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alibri" pitchFamily="34" charset="0"/>
              </a:defRPr>
            </a:lvl1pPr>
          </a:lstStyle>
          <a:p>
            <a:fld id="{08B63091-36AC-4DCA-B32E-29976A5EE464}" type="slidenum">
              <a:rPr lang="he-IL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6D1E1B-610E-4D1B-B729-35556F90FCED}" type="slidenum">
              <a:rPr lang="he-IL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6D1E1B-610E-4D1B-B729-35556F90FCED}" type="slidenum">
              <a:rPr lang="he-IL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6D1E1B-610E-4D1B-B729-35556F90FCED}" type="slidenum">
              <a:rPr lang="he-IL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63091-36AC-4DCA-B32E-29976A5EE464}" type="slidenum">
              <a:rPr lang="he-IL" smtClean="0"/>
              <a:pPr/>
              <a:t>17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C3A313-E177-4DEE-A14F-443CF0544CB5}" type="slidenum">
              <a:rPr lang="he-IL"/>
              <a:pPr/>
              <a:t>18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36BFF7-B81E-4B37-99B0-0946A1A47A02}" type="slidenum">
              <a:rPr lang="he-IL"/>
              <a:pPr/>
              <a:t>19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D4757C-0DA9-4965-BFA9-FF87C4049F3B}" type="slidenum">
              <a:rPr lang="he-IL"/>
              <a:pPr/>
              <a:t>30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DFE39139-C729-4F0E-A39E-A0419DFB3E56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66F644-6D49-4E5B-8255-A498694788ED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AAACEA-DFCA-4819-B78B-520A2492163F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E9D56-3D3B-4FB0-8C07-491B577611B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522064-293C-43F4-B4D6-9FE14077A139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74BD3-72D2-4569-8196-47FD21457ECB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2920F0-8D77-4FCA-A781-D117CE7ACFC4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97247-4802-4463-82AB-87687DF028AB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11117-6097-4C65-B059-A0132D1FEF67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0581E-0FDB-487C-8752-D7C4F605B418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594C9E-3B0F-4698-A3E6-FDDDDA520304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139832-A075-4B73-9E8E-BBBED41B4556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45874AC5-23FB-41D5-9D8B-76D759547645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86E8389-B8EE-42F2-9B26-D744CF96E889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C067DAE2-23ED-4B19-982E-3A27E789D6B2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3D5C4F62-6466-4723-9B49-951460E6B002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7853A1-F4FB-4BB2-80A2-CB9483F0C787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9B777-65F1-467B-BE69-D3C638A771FC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8C5E7-FC1A-4D15-8191-2F20817E5D82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4F21C-FB70-4E61-BCC2-8557BB5C6850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9A6854-630F-432D-9E73-0C8F7FF14B66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69204-500F-48D8-88D9-CA0AD81BF882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27FD09B8-E850-48A0-B243-1A91E99E5AB0}" type="datetime8">
              <a:rPr lang="he-IL" smtClean="0"/>
              <a:pPr>
                <a:defRPr/>
              </a:pPr>
              <a:t>26 ינואר 11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CC622E-EF75-4CAC-A48C-7AED125C16E8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915400" cy="1376363"/>
          </a:xfrm>
        </p:spPr>
        <p:txBody>
          <a:bodyPr>
            <a:normAutofit fontScale="90000"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4000" dirty="0" smtClean="0"/>
              <a:t>Language Models for Machine Translation: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4000" dirty="0" smtClean="0"/>
              <a:t>Original vs. Translated Texts</a:t>
            </a:r>
            <a:endParaRPr lang="he-IL" sz="4000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63500" rtl="0"/>
            <a:r>
              <a:rPr lang="en-US" dirty="0" err="1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Gennadi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Lembersky</a:t>
            </a:r>
            <a:endParaRPr lang="en-US" dirty="0" smtClean="0">
              <a:solidFill>
                <a:schemeClr val="bg1">
                  <a:lumMod val="10000"/>
                </a:schemeClr>
              </a:solidFill>
              <a:cs typeface="Times New Roman" pitchFamily="18" charset="0"/>
            </a:endParaRPr>
          </a:p>
          <a:p>
            <a:pPr marL="63500" rtl="0"/>
            <a:r>
              <a:rPr lang="en-US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Noam </a:t>
            </a:r>
            <a:r>
              <a:rPr lang="en-US" dirty="0" err="1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Ordan</a:t>
            </a:r>
            <a:endParaRPr lang="en-US" dirty="0" smtClean="0">
              <a:solidFill>
                <a:schemeClr val="bg1">
                  <a:lumMod val="10000"/>
                </a:schemeClr>
              </a:solidFill>
              <a:cs typeface="Times New Roman" pitchFamily="18" charset="0"/>
            </a:endParaRPr>
          </a:p>
          <a:p>
            <a:pPr marL="63500" rtl="0"/>
            <a:r>
              <a:rPr lang="en-US" dirty="0" err="1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Shuly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Wintner</a:t>
            </a:r>
            <a:endParaRPr lang="en-US" dirty="0" smtClean="0">
              <a:solidFill>
                <a:schemeClr val="bg1">
                  <a:lumMod val="10000"/>
                </a:schemeClr>
              </a:solidFill>
              <a:cs typeface="Times New Roman" pitchFamily="18" charset="0"/>
            </a:endParaRPr>
          </a:p>
          <a:p>
            <a:pPr marL="63500" rtl="0"/>
            <a:r>
              <a:rPr lang="en-US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MTML, 2011</a:t>
            </a:r>
            <a:endParaRPr lang="he-IL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smtClean="0">
                <a:cs typeface="Arial" pitchFamily="34" charset="0"/>
              </a:rPr>
              <a:t>Our Hypotheses</a:t>
            </a:r>
            <a:endParaRPr lang="he-IL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cs typeface="Times New Roman" pitchFamily="18" charset="0"/>
              </a:rPr>
              <a:t>We investigate the following three hypotheses:</a:t>
            </a:r>
          </a:p>
          <a:p>
            <a:pPr marL="776288" lvl="1" indent="-457200" algn="l" rtl="0">
              <a:buFont typeface="Trebuchet MS" pitchFamily="34" charset="0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Translated texts differ from original texts</a:t>
            </a:r>
          </a:p>
          <a:p>
            <a:pPr marL="776288" lvl="1" indent="-457200" algn="l" rtl="0">
              <a:buFont typeface="Trebuchet MS" pitchFamily="34" charset="0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Texts translated from one language differ from texts translated from other languages</a:t>
            </a:r>
          </a:p>
          <a:p>
            <a:pPr marL="776288" lvl="1" indent="-457200" algn="l" rtl="0">
              <a:buFont typeface="Trebuchet MS" pitchFamily="34" charset="0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LMs compiled from translated texts are better for MT than LMs compiled from original texts</a:t>
            </a:r>
            <a:endParaRPr lang="he-IL" sz="28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299F73-39ED-4E81-9F09-48AB39BDC186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Testing Hypothesis 1+2</a:t>
            </a:r>
            <a:endParaRPr lang="he-IL" dirty="0" smtClean="0"/>
          </a:p>
        </p:txBody>
      </p:sp>
      <p:sp>
        <p:nvSpPr>
          <p:cNvPr id="11267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325849-86E5-4D03-8CBB-45F3090026AE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he-IL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802957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066800"/>
          </a:xfrm>
        </p:spPr>
        <p:txBody>
          <a:bodyPr/>
          <a:lstStyle/>
          <a:p>
            <a:pPr rtl="0"/>
            <a:r>
              <a:rPr lang="en-US" smtClean="0">
                <a:cs typeface="Arial" pitchFamily="34" charset="0"/>
              </a:rPr>
              <a:t>Testing Hypothesis 3</a:t>
            </a:r>
            <a:endParaRPr lang="he-IL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251447-E31F-4017-A527-2426E0764D2C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he-IL"/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44867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0668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cs typeface="Arial" pitchFamily="34" charset="0"/>
              </a:rPr>
              <a:t>Identifying the Source Language</a:t>
            </a:r>
            <a:endParaRPr lang="he-IL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cs typeface="Times New Roman" pitchFamily="18" charset="0"/>
              </a:rPr>
              <a:t>For the most part, we rely on the LANGUAGE attribute of the SPEAKER tag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&lt;SPEAKER LANGUAGE=“DE” ID=“…”/&gt;</a:t>
            </a:r>
          </a:p>
          <a:p>
            <a:pPr lvl="1" algn="l" rtl="0"/>
            <a:r>
              <a:rPr lang="en-US" smtClean="0">
                <a:solidFill>
                  <a:srgbClr val="FF0000"/>
                </a:solidFill>
                <a:cs typeface="Times New Roman" pitchFamily="18" charset="0"/>
              </a:rPr>
              <a:t>BUT:</a:t>
            </a:r>
            <a:r>
              <a:rPr lang="en-US" smtClean="0">
                <a:cs typeface="Times New Roman" pitchFamily="18" charset="0"/>
              </a:rPr>
              <a:t> it is rarely used with British MEPs</a:t>
            </a:r>
          </a:p>
          <a:p>
            <a:pPr algn="l" rtl="0"/>
            <a:r>
              <a:rPr lang="en-US" dirty="0" smtClean="0">
                <a:cs typeface="Times New Roman" pitchFamily="18" charset="0"/>
              </a:rPr>
              <a:t>To identify original English speakers we use ID attribute, which we match against the list of British members of the European parliament</a:t>
            </a:r>
            <a:endParaRPr lang="he-IL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94B356-2C3F-4B6C-AD12-41655D1D86AA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2438400"/>
            <a:ext cx="7543800" cy="13620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bg1">
                    <a:lumMod val="10000"/>
                  </a:schemeClr>
                </a:solidFill>
                <a:effectLst/>
              </a:rPr>
              <a:t>Europarl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</a:rPr>
              <a:t> Experiments</a:t>
            </a:r>
            <a:endParaRPr lang="he-IL" dirty="0">
              <a:solidFill>
                <a:schemeClr val="bg1">
                  <a:lumMod val="10000"/>
                </a:schemeClr>
              </a:solidFill>
              <a:effectLst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5B0F47-253E-41DA-9DC0-B4473C9909E2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066800"/>
          </a:xfrm>
        </p:spPr>
        <p:txBody>
          <a:bodyPr/>
          <a:lstStyle/>
          <a:p>
            <a:pPr rtl="0"/>
            <a:r>
              <a:rPr lang="en-US" smtClean="0">
                <a:cs typeface="Arial" pitchFamily="34" charset="0"/>
              </a:rPr>
              <a:t>Resources</a:t>
            </a:r>
            <a:endParaRPr lang="he-IL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mtClean="0">
                <a:cs typeface="Times New Roman" pitchFamily="18" charset="0"/>
              </a:rPr>
              <a:t>4 European language pairs taken from Europarl</a:t>
            </a:r>
          </a:p>
          <a:p>
            <a:pPr lvl="1" algn="l" rtl="0"/>
            <a:r>
              <a:rPr lang="en-US" smtClean="0">
                <a:cs typeface="Times New Roman" pitchFamily="18" charset="0"/>
              </a:rPr>
              <a:t>German – English</a:t>
            </a:r>
          </a:p>
          <a:p>
            <a:pPr lvl="1" algn="l" rtl="0"/>
            <a:r>
              <a:rPr lang="en-US" smtClean="0">
                <a:cs typeface="Times New Roman" pitchFamily="18" charset="0"/>
              </a:rPr>
              <a:t>Dutch – English</a:t>
            </a:r>
          </a:p>
          <a:p>
            <a:pPr lvl="1" algn="l" rtl="0"/>
            <a:r>
              <a:rPr lang="en-US" smtClean="0">
                <a:cs typeface="Times New Roman" pitchFamily="18" charset="0"/>
              </a:rPr>
              <a:t>French – English</a:t>
            </a:r>
          </a:p>
          <a:p>
            <a:pPr lvl="1" algn="l" rtl="0"/>
            <a:r>
              <a:rPr lang="en-US" smtClean="0">
                <a:cs typeface="Times New Roman" pitchFamily="18" charset="0"/>
              </a:rPr>
              <a:t>Italian – English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B8C32B-EA6A-41FC-9715-1744210C392C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Language Models Stats</a:t>
            </a:r>
            <a:endParaRPr lang="he-IL" dirty="0" smtClean="0"/>
          </a:p>
        </p:txBody>
      </p:sp>
      <p:sp>
        <p:nvSpPr>
          <p:cNvPr id="1638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C03CE7-6B08-40B5-A281-A9F8597E6EC5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he-IL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0240" y="2438400"/>
          <a:ext cx="3666485" cy="3235960"/>
        </p:xfrm>
        <a:graphic>
          <a:graphicData uri="http://schemas.openxmlformats.org/drawingml/2006/table">
            <a:tbl>
              <a:tblPr rtl="1" firstRow="1" bandRow="1">
                <a:tableStyleId>{2A488322-F2BA-4B5B-9748-0D474271808F}</a:tableStyleId>
              </a:tblPr>
              <a:tblGrid>
                <a:gridCol w="684530"/>
                <a:gridCol w="1162050"/>
                <a:gridCol w="944880"/>
                <a:gridCol w="875025"/>
              </a:tblGrid>
              <a:tr h="370840">
                <a:tc gridSpan="4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German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Len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Tokens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Sent’s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Lang.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28.12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2,325,261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82,700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25.52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2,324,745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91,100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26.43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2,322,973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87,900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24.72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2,323,646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94,000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29.98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2,325,183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77,550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35.68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2,325,996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65,199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877440" y="2438400"/>
          <a:ext cx="3666485" cy="3235960"/>
        </p:xfrm>
        <a:graphic>
          <a:graphicData uri="http://schemas.openxmlformats.org/drawingml/2006/table">
            <a:tbl>
              <a:tblPr rtl="1" firstRow="1" bandRow="1">
                <a:tableStyleId>{2A488322-F2BA-4B5B-9748-0D474271808F}</a:tableStyleId>
              </a:tblPr>
              <a:tblGrid>
                <a:gridCol w="684530"/>
                <a:gridCol w="1162050"/>
                <a:gridCol w="944880"/>
                <a:gridCol w="875025"/>
              </a:tblGrid>
              <a:tr h="370840">
                <a:tc gridSpan="4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Dutch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Len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Tokens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Sent’s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Lang.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27.72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2,508,265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90,500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25.52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2,475,652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97,000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26.57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2,503,354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94,200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24.66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2,513,769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101,950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29.13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2,523,055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86,600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34.24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2,518,196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73,541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Language Models Stats</a:t>
            </a:r>
            <a:endParaRPr lang="he-IL" dirty="0" smtClean="0"/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B2A183-626E-44F4-A5E5-15C96BB6FF5B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he-IL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77440" y="2438400"/>
          <a:ext cx="3666485" cy="3235960"/>
        </p:xfrm>
        <a:graphic>
          <a:graphicData uri="http://schemas.openxmlformats.org/drawingml/2006/table">
            <a:tbl>
              <a:tblPr rtl="1" firstRow="1" bandRow="1">
                <a:tableStyleId>{2A488322-F2BA-4B5B-9748-0D474271808F}</a:tableStyleId>
              </a:tblPr>
              <a:tblGrid>
                <a:gridCol w="684530"/>
                <a:gridCol w="1162050"/>
                <a:gridCol w="944880"/>
                <a:gridCol w="875025"/>
              </a:tblGrid>
              <a:tr h="370840">
                <a:tc gridSpan="4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Italian - English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Len</a:t>
                      </a:r>
                      <a:endParaRPr kumimoji="0" lang="he-IL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Tokens</a:t>
                      </a:r>
                      <a:endParaRPr kumimoji="0" lang="he-IL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1" kern="12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Sent’s</a:t>
                      </a:r>
                      <a:endParaRPr kumimoji="0" lang="he-IL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 Lang.</a:t>
                      </a:r>
                      <a:endParaRPr kumimoji="0" lang="he-IL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29.12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2,534,793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87,040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27.11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2,534,892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93,520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27.99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2,534,867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90,550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26.18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2,535,053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96,850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30.57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2,534,930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82,930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36.60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2,535,225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69,270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0240" y="2438400"/>
          <a:ext cx="3666485" cy="3235960"/>
        </p:xfrm>
        <a:graphic>
          <a:graphicData uri="http://schemas.openxmlformats.org/drawingml/2006/table">
            <a:tbl>
              <a:tblPr rtl="1" firstRow="1" bandRow="1">
                <a:tableStyleId>{2A488322-F2BA-4B5B-9748-0D474271808F}</a:tableStyleId>
              </a:tblPr>
              <a:tblGrid>
                <a:gridCol w="684530"/>
                <a:gridCol w="1162050"/>
                <a:gridCol w="944880"/>
                <a:gridCol w="875025"/>
              </a:tblGrid>
              <a:tr h="370840">
                <a:tc gridSpan="4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French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Len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Tokens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Sent’s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Lang.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28.07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2,546,274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90,700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25.64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2,545,891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99,300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26.83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2,546,124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94,900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24.63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2,545,645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103,350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29.69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2,546,085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85,750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35.37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2,546,984 </a:t>
                      </a:r>
                      <a:endParaRPr lang="he-IL" sz="1800" b="0" i="0" u="none" strike="noStrike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72,008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SMT Training Data</a:t>
            </a:r>
            <a:endParaRPr lang="he-IL" dirty="0" smtClean="0"/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80C9C3-76A0-4979-9C11-283B9E7092C5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he-IL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286000"/>
          <a:ext cx="6096000" cy="3337560"/>
        </p:xfrm>
        <a:graphic>
          <a:graphicData uri="http://schemas.openxmlformats.org/drawingml/2006/table">
            <a:tbl>
              <a:tblPr rtl="1" firstRow="1" bandRow="1">
                <a:tableStyleId>{85BE263C-DBD7-4A20-BB59-AAB30ACAA65A}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Len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Tokens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err="1" smtClean="0"/>
                        <a:t>Sent’s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Side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Lang’s</a:t>
                      </a:r>
                      <a:endParaRPr lang="he-I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26.26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2,439,370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92,901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DE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DE-EN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28.01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2,602,376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92,901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27.44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2,327,601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84,811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NL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NL-EN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27.16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2,303,846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84,811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28.02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2,610,551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93,162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FR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FR-EN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30.80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2,869,328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93,162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29.62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2,531,925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85,485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IT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IT-EN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29.45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2,517,128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85,485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Reference Sets</a:t>
            </a:r>
            <a:endParaRPr lang="he-IL" dirty="0" smtClean="0"/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811E0C-4C83-43AD-B383-A7439159B012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he-IL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286000"/>
          <a:ext cx="6096000" cy="3337560"/>
        </p:xfrm>
        <a:graphic>
          <a:graphicData uri="http://schemas.openxmlformats.org/drawingml/2006/table">
            <a:tbl>
              <a:tblPr rtl="1" firstRow="1" bandRow="1">
                <a:tableStyleId>{85BE263C-DBD7-4A20-BB59-AAB30ACAA65A}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Len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Tokens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err="1" smtClean="0"/>
                        <a:t>Sent’s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Side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Lang’s</a:t>
                      </a:r>
                      <a:endParaRPr lang="he-I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24.25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161,889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6,675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DE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DE-EN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26.81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178,984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6,675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24.88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114,272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4,593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NL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NL-EN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22.88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105,083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4,593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30.63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260,198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8,494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FR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FR-EN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31.97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271,536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8,494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36.25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82,261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2,269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IT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IT-EN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34.49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78,258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2,269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2292350"/>
            <a:ext cx="7543800" cy="2355850"/>
          </a:xfrm>
        </p:spPr>
        <p:txBody>
          <a:bodyPr anchor="t">
            <a:normAutofit/>
          </a:bodyPr>
          <a:lstStyle/>
          <a:p>
            <a:pPr algn="ctr" rtl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</a:rPr>
              <a:t/>
            </a:r>
            <a:b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</a:rPr>
            </a:b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</a:rPr>
              <a:t>Background</a:t>
            </a:r>
            <a:endParaRPr lang="he-IL" dirty="0">
              <a:solidFill>
                <a:schemeClr val="bg1">
                  <a:lumMod val="10000"/>
                </a:schemeClr>
              </a:solidFill>
              <a:effectLst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14630D-9217-4C8D-9D0B-F17FE187917D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e-I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Hypotheses 1+2 Results</a:t>
            </a:r>
            <a:endParaRPr lang="he-IL" dirty="0" smtClean="0"/>
          </a:p>
        </p:txBody>
      </p:sp>
      <p:sp>
        <p:nvSpPr>
          <p:cNvPr id="20483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D6C3FE-8712-499D-8113-0433DFF7116C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he-IL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4770" y="2438400"/>
          <a:ext cx="2981955" cy="323596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708133"/>
                <a:gridCol w="1398797"/>
                <a:gridCol w="875025"/>
              </a:tblGrid>
              <a:tr h="370840">
                <a:tc gridSpan="3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German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PP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Unigrams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Lang.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83.45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32,238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96.50</a:t>
                      </a:r>
                      <a:endParaRPr lang="he-IL" sz="18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31,204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77.77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27,940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89.17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28,074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92.71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29,405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95.14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28,586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104770" y="2438400"/>
          <a:ext cx="3124830" cy="323596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748090"/>
                <a:gridCol w="1459790"/>
                <a:gridCol w="916950"/>
              </a:tblGrid>
              <a:tr h="370840">
                <a:tc gridSpan="3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Dutch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PP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Unigrams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Lang.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87.37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33,050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100.75</a:t>
                      </a:r>
                      <a:endParaRPr lang="he-IL" sz="18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32,064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90.35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28,766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78.25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29,178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96.38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30,502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99.26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29,386 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Hypotheses 1+2 Results</a:t>
            </a:r>
            <a:endParaRPr lang="he-IL" dirty="0" smtClean="0"/>
          </a:p>
        </p:txBody>
      </p:sp>
      <p:sp>
        <p:nvSpPr>
          <p:cNvPr id="2150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F558DC-6873-4A2A-8F25-7BC5DE198114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he-IL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4770" y="2438400"/>
          <a:ext cx="3124830" cy="323596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742062"/>
                <a:gridCol w="1465818"/>
                <a:gridCol w="916950"/>
              </a:tblGrid>
              <a:tr h="370840">
                <a:tc gridSpan="3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French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PP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Unigrams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Lang.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87.13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33,444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105.93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32,576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96.83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28,935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100.18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29,221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82.23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30,609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91.15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29,633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104770" y="2438400"/>
          <a:ext cx="3124830" cy="323596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748090"/>
                <a:gridCol w="1459790"/>
                <a:gridCol w="916950"/>
              </a:tblGrid>
              <a:tr h="370840">
                <a:tc gridSpan="3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Italian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PP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Unigrams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Lang.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90.71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33,353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107.45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32,546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100.46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28,835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105.07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29,130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92.18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30,460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80.57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29,466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Hypothesis 1+2 Results</a:t>
            </a:r>
            <a:endParaRPr lang="he-IL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724400"/>
          </a:xfrm>
        </p:spPr>
        <p:txBody>
          <a:bodyPr>
            <a:normAutofit lnSpcReduction="10000"/>
          </a:bodyPr>
          <a:lstStyle/>
          <a:p>
            <a:pPr marL="365760" indent="-256032" algn="l" rtl="0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400" dirty="0" smtClean="0"/>
              <a:t>Corpora statistics and LM perplexity results support the hypotheses: 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400" dirty="0" smtClean="0"/>
              <a:t>translated and original texts are different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400" dirty="0" smtClean="0"/>
              <a:t>texts translated from one language are different from texts translated from another language</a:t>
            </a:r>
          </a:p>
          <a:p>
            <a:pPr marL="365760" indent="-256032" algn="l" rtl="0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400" dirty="0" smtClean="0"/>
              <a:t>For every source language, L: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400" dirty="0" smtClean="0"/>
              <a:t>LM trained on texts translated from  L has the lowest (the best) perplexity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400" dirty="0" smtClean="0"/>
              <a:t>The MIX LMs are second-best and the LMs trained on texts translated from related languages </a:t>
            </a:r>
            <a:br>
              <a:rPr lang="en-US" sz="2400" dirty="0" smtClean="0"/>
            </a:br>
            <a:r>
              <a:rPr lang="en-US" sz="2400" dirty="0" smtClean="0"/>
              <a:t>(German&lt;-&gt;Dutch; French&lt;-&gt;Italian) are next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400" dirty="0" smtClean="0"/>
              <a:t>The LMs trained on original English texts are the worst</a:t>
            </a:r>
            <a:endParaRPr lang="he-IL" sz="2400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8EF567-3A4E-448E-93B1-8F8B5F7FC771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Hypotheses 3 (MT) Results</a:t>
            </a:r>
            <a:endParaRPr lang="he-IL" dirty="0" smtClean="0"/>
          </a:p>
        </p:txBody>
      </p:sp>
      <p:sp>
        <p:nvSpPr>
          <p:cNvPr id="23555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CEDD6E-33EC-4BB6-8F0C-031E42AA0B9E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he-IL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133600"/>
          <a:ext cx="1752600" cy="350520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936812"/>
                <a:gridCol w="815788"/>
              </a:tblGrid>
              <a:tr h="37084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German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BLEU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21.95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70C0"/>
                          </a:solidFill>
                          <a:latin typeface="Arial"/>
                        </a:rPr>
                        <a:t>21.35</a:t>
                      </a:r>
                      <a:endParaRPr lang="he-IL" sz="18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22.42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21.59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en-US" sz="18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21.47</a:t>
                      </a:r>
                      <a:endParaRPr kumimoji="0" lang="he-IL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21.79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2133600"/>
          <a:ext cx="1752600" cy="350520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936812"/>
                <a:gridCol w="815788"/>
              </a:tblGrid>
              <a:tr h="37084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Dutch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BLEU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25.17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70C0"/>
                          </a:solidFill>
                          <a:latin typeface="Arial"/>
                        </a:rPr>
                        <a:t>24.46</a:t>
                      </a:r>
                      <a:endParaRPr lang="he-IL" sz="18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25.12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25.73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en-US" sz="18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24.79</a:t>
                      </a:r>
                      <a:endParaRPr kumimoji="0" lang="he-IL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24.93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419600" y="2133600"/>
          <a:ext cx="1752600" cy="350520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936812"/>
                <a:gridCol w="815788"/>
              </a:tblGrid>
              <a:tr h="37084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French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BLEU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25.43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70C0"/>
                          </a:solidFill>
                          <a:latin typeface="Arial"/>
                        </a:rPr>
                        <a:t>24.85</a:t>
                      </a:r>
                      <a:endParaRPr lang="he-IL" sz="18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25.03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25.17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25.91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25.44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324600" y="2133600"/>
          <a:ext cx="1752600" cy="350520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936812"/>
                <a:gridCol w="815788"/>
              </a:tblGrid>
              <a:tr h="37084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Italian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BLEU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26.79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Mix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70C0"/>
                          </a:solidFill>
                          <a:latin typeface="Arial"/>
                        </a:rPr>
                        <a:t>25.69</a:t>
                      </a:r>
                      <a:endParaRPr lang="he-IL" sz="18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25.86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T-DE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25.77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T-NL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en-US" sz="18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26.56</a:t>
                      </a:r>
                      <a:endParaRPr kumimoji="0" lang="he-IL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T-FR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27.28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T-IT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066800"/>
          </a:xfrm>
        </p:spPr>
        <p:txBody>
          <a:bodyPr/>
          <a:lstStyle/>
          <a:p>
            <a:pPr rtl="0"/>
            <a:r>
              <a:rPr lang="en-US" smtClean="0">
                <a:cs typeface="Arial" pitchFamily="34" charset="0"/>
              </a:rPr>
              <a:t>Hypotheses 3 (MT) Results / 2</a:t>
            </a:r>
            <a:endParaRPr lang="he-I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365760" indent="-256032" algn="l" rtl="0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The results support the hypothesis: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For every source language L, the MT system that uses LM trained on text translated from L has the best translations.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Systems that use O-EN LMs got the lowest BLEU scores.</a:t>
            </a:r>
          </a:p>
          <a:p>
            <a:pPr marL="365760" indent="-256032" algn="l" rtl="0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Statistical significance (bootstrap </a:t>
            </a:r>
            <a:r>
              <a:rPr lang="en-US" dirty="0" err="1" smtClean="0"/>
              <a:t>resampling</a:t>
            </a:r>
            <a:r>
              <a:rPr lang="en-US" dirty="0" smtClean="0"/>
              <a:t>):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The best-performing system is statistically better than all other systems (p &lt; 0.05)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The best-performing system is statistically better than O-EN system (p &lt; 0.01)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The MIX systems are statistically better than O-EN systems (p &lt; 0.01)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endParaRPr lang="he-IL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BDEAB6-87A3-4839-B7E0-15099278599C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2438400"/>
            <a:ext cx="7772400" cy="1362075"/>
          </a:xfrm>
        </p:spPr>
        <p:txBody>
          <a:bodyPr/>
          <a:lstStyle/>
          <a:p>
            <a:pPr rtl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</a:rPr>
              <a:t>Hebrew-English Experiments</a:t>
            </a:r>
            <a:endParaRPr lang="he-IL" dirty="0">
              <a:solidFill>
                <a:schemeClr val="bg1">
                  <a:lumMod val="10000"/>
                </a:schemeClr>
              </a:solidFill>
              <a:effectLst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41AE1D-BC8B-4528-9437-4A33C4BE4D0D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he-I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Hebrew-English MT System</a:t>
            </a:r>
            <a:endParaRPr lang="he-IL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4350"/>
          </a:xfrm>
        </p:spPr>
        <p:txBody>
          <a:bodyPr>
            <a:normAutofit fontScale="92500" lnSpcReduction="10000"/>
          </a:bodyPr>
          <a:lstStyle/>
          <a:p>
            <a:pPr algn="l" rtl="0">
              <a:defRPr/>
            </a:pPr>
            <a:r>
              <a:rPr lang="en-US" dirty="0" smtClean="0"/>
              <a:t>MOSES PB-SMT</a:t>
            </a:r>
            <a:endParaRPr lang="he-IL" dirty="0" smtClean="0"/>
          </a:p>
          <a:p>
            <a:pPr algn="l" rtl="0"/>
            <a:r>
              <a:rPr lang="en-US" dirty="0" smtClean="0"/>
              <a:t>Factored Translation Model (surface | lemma) trained on ~ 65,000 parallel sentences</a:t>
            </a:r>
            <a:endParaRPr lang="he-IL" dirty="0" smtClean="0"/>
          </a:p>
          <a:p>
            <a:pPr algn="l" rtl="0"/>
            <a:r>
              <a:rPr lang="en-US" dirty="0" smtClean="0"/>
              <a:t>Fully segmented source (Hebrew)</a:t>
            </a:r>
            <a:endParaRPr lang="he-IL" dirty="0" smtClean="0"/>
          </a:p>
          <a:p>
            <a:pPr lvl="1" algn="l" rtl="0"/>
            <a:r>
              <a:rPr lang="en-US" dirty="0" smtClean="0"/>
              <a:t>Morphological analyzer (from “MILA” knowledge center) and Roy Bar-</a:t>
            </a:r>
            <a:r>
              <a:rPr lang="en-US" dirty="0" err="1" smtClean="0"/>
              <a:t>Haim’s</a:t>
            </a:r>
            <a:r>
              <a:rPr lang="en-US" dirty="0" smtClean="0"/>
              <a:t> </a:t>
            </a:r>
            <a:r>
              <a:rPr lang="en-US" dirty="0" err="1" smtClean="0"/>
              <a:t>disambiguator</a:t>
            </a:r>
            <a:endParaRPr lang="he-IL" dirty="0" smtClean="0"/>
          </a:p>
          <a:p>
            <a:pPr algn="l" rtl="0"/>
            <a:r>
              <a:rPr lang="en-US" dirty="0" smtClean="0"/>
              <a:t>Lemma-based alignment + “</a:t>
            </a:r>
            <a:r>
              <a:rPr lang="en-US" dirty="0" err="1" smtClean="0"/>
              <a:t>trgtosrc</a:t>
            </a:r>
            <a:r>
              <a:rPr lang="en-US" dirty="0" smtClean="0"/>
              <a:t> alignment” </a:t>
            </a:r>
            <a:endParaRPr lang="he-IL" dirty="0" smtClean="0"/>
          </a:p>
          <a:p>
            <a:pPr algn="l" rtl="0"/>
            <a:r>
              <a:rPr lang="en-US" dirty="0" smtClean="0"/>
              <a:t>Performance: </a:t>
            </a:r>
            <a:endParaRPr lang="he-IL" dirty="0" smtClean="0"/>
          </a:p>
          <a:p>
            <a:pPr lvl="1" algn="l" rtl="0"/>
            <a:r>
              <a:rPr lang="en-US" dirty="0" smtClean="0"/>
              <a:t>~ 23 BLEU on 1000 sentences with 1 ref. translations</a:t>
            </a:r>
            <a:endParaRPr lang="he-IL" dirty="0" smtClean="0"/>
          </a:p>
          <a:p>
            <a:pPr lvl="1" algn="l" rtl="0"/>
            <a:r>
              <a:rPr lang="en-US" dirty="0" smtClean="0"/>
              <a:t>~ 32 BLEU on 300 sentences with 4 ref. translations</a:t>
            </a:r>
            <a:endParaRPr lang="he-IL" dirty="0" smtClean="0"/>
          </a:p>
          <a:p>
            <a:pPr algn="l" rtl="0"/>
            <a:r>
              <a:rPr lang="en-US" dirty="0" smtClean="0"/>
              <a:t>Demo: </a:t>
            </a:r>
            <a:r>
              <a:rPr lang="en-US" sz="2600" dirty="0" smtClean="0"/>
              <a:t>http://mt.cs.haifa.ac.il/mtdemo/translate.php</a:t>
            </a:r>
            <a:endParaRPr 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C70A6F-02B0-4087-BD00-2791D0DE9F11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he-I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Language Model Resources</a:t>
            </a:r>
            <a:endParaRPr lang="he-IL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4350"/>
          </a:xfrm>
        </p:spPr>
        <p:txBody>
          <a:bodyPr>
            <a:normAutofit lnSpcReduction="10000"/>
          </a:bodyPr>
          <a:lstStyle/>
          <a:p>
            <a:pPr marL="365760" indent="-256032" algn="l" rtl="0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Two English Corpora for the language models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400" b="1" dirty="0" smtClean="0"/>
              <a:t>Original English corpus (O-EN) </a:t>
            </a:r>
            <a:r>
              <a:rPr lang="en-US" sz="2400" dirty="0" smtClean="0"/>
              <a:t>– “International Herald Tribune” articles collected over a period of 7 months (January to July 2009)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400" b="1" dirty="0" smtClean="0"/>
              <a:t>Translated from Hebrew (T-HE) </a:t>
            </a:r>
            <a:r>
              <a:rPr lang="en-US" sz="2400" dirty="0" smtClean="0"/>
              <a:t>– Israeli newspaper “</a:t>
            </a:r>
            <a:r>
              <a:rPr lang="en-US" sz="2400" dirty="0" err="1" smtClean="0"/>
              <a:t>HaAretz</a:t>
            </a:r>
            <a:r>
              <a:rPr lang="en-US" sz="2400" dirty="0" smtClean="0"/>
              <a:t>” published in Hebrew collected over the same period of time</a:t>
            </a:r>
          </a:p>
          <a:p>
            <a:pPr marL="365760" indent="-256032" algn="l" rtl="0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Each corpus comprises 4 topics: news, business, opinion and arts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Both corpora have approximately the same number of tokens in each topic</a:t>
            </a:r>
          </a:p>
          <a:p>
            <a:pPr marL="658368" lvl="1" indent="-246888" algn="l" rtl="0" fontAlgn="auto">
              <a:spcAft>
                <a:spcPts val="0"/>
              </a:spcAft>
              <a:buFont typeface="Georgia"/>
              <a:buChar char="▫"/>
              <a:defRPr/>
            </a:pPr>
            <a:endParaRPr lang="he-IL" sz="2400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C70A6F-02B0-4087-BD00-2791D0DE9F11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he-I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0668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cs typeface="Arial" pitchFamily="34" charset="0"/>
              </a:rPr>
              <a:t>Language Models Resources</a:t>
            </a:r>
            <a:endParaRPr lang="he-IL" dirty="0" smtClean="0"/>
          </a:p>
        </p:txBody>
      </p:sp>
      <p:sp>
        <p:nvSpPr>
          <p:cNvPr id="27651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A6CF18-62A8-4B39-9B17-B62F3BA1DBD3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he-IL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840" y="3200400"/>
          <a:ext cx="3666485" cy="1752600"/>
        </p:xfrm>
        <a:graphic>
          <a:graphicData uri="http://schemas.openxmlformats.org/drawingml/2006/table">
            <a:tbl>
              <a:tblPr rtl="1" firstRow="1" bandRow="1">
                <a:tableStyleId>{2A488322-F2BA-4B5B-9748-0D474271808F}</a:tableStyleId>
              </a:tblPr>
              <a:tblGrid>
                <a:gridCol w="684530"/>
                <a:gridCol w="1162050"/>
                <a:gridCol w="944880"/>
                <a:gridCol w="875025"/>
              </a:tblGrid>
              <a:tr h="370840">
                <a:tc gridSpan="4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Hebrew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Len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Tokens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Sent’s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Lang.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3,561,559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135,228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24.2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3,561,556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147,227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T-HE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419600" y="2133600"/>
          <a:ext cx="4429125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Parallel Resources</a:t>
            </a:r>
            <a:endParaRPr lang="he-IL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435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>
                <a:cs typeface="Times New Roman" pitchFamily="18" charset="0"/>
              </a:rPr>
              <a:t>SMT Training Model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Hebrew-English parallel corpus (Tsvetkov and Wintner, 2010) </a:t>
            </a:r>
          </a:p>
          <a:p>
            <a:pPr lvl="2" algn="l" rtl="0">
              <a:buClr>
                <a:schemeClr val="accent2"/>
              </a:buClr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Genres: news, literature and subtitles</a:t>
            </a:r>
          </a:p>
          <a:p>
            <a:pPr lvl="2" algn="l" rtl="0">
              <a:buClr>
                <a:schemeClr val="accent2"/>
              </a:buClr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Original Hebrew (54%)</a:t>
            </a:r>
          </a:p>
          <a:p>
            <a:pPr lvl="2" algn="l" rtl="0">
              <a:buClr>
                <a:schemeClr val="accent2"/>
              </a:buClr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Original English (46%) – mostly subtitles</a:t>
            </a:r>
          </a:p>
          <a:p>
            <a:pPr algn="l" rtl="0"/>
            <a:r>
              <a:rPr lang="en-US" dirty="0" smtClean="0">
                <a:cs typeface="Times New Roman" pitchFamily="18" charset="0"/>
              </a:rPr>
              <a:t>Reference Set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Translated from Hebrew to English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Literature (88.6%) and news (11.4%)</a:t>
            </a:r>
            <a:endParaRPr lang="he-IL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35B450-1966-46DF-AF0B-1BD2E01FF994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he-I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sz="3200" dirty="0" smtClean="0">
                <a:cs typeface="Arial" pitchFamily="34" charset="0"/>
              </a:rPr>
              <a:t>Background: Original vs. Translated Texts</a:t>
            </a:r>
            <a:endParaRPr lang="he-IL" sz="3200" dirty="0" smtClean="0"/>
          </a:p>
        </p:txBody>
      </p:sp>
      <p:graphicFrame>
        <p:nvGraphicFramePr>
          <p:cNvPr id="15" name="מציין מיקום תוכן 14"/>
          <p:cNvGraphicFramePr>
            <a:graphicFrameLocks noGrp="1"/>
          </p:cNvGraphicFramePr>
          <p:nvPr>
            <p:ph idx="1"/>
          </p:nvPr>
        </p:nvGraphicFramePr>
        <p:xfrm>
          <a:off x="685800" y="2971800"/>
          <a:ext cx="8229600" cy="3581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58140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Wanderer's Night Song</a:t>
                      </a:r>
                    </a:p>
                    <a:p>
                      <a:pPr algn="l" rtl="0"/>
                      <a:endParaRPr lang="en-US" dirty="0" smtClean="0"/>
                    </a:p>
                    <a:p>
                      <a:pPr algn="l" rtl="0"/>
                      <a:r>
                        <a:rPr lang="en-US" dirty="0" smtClean="0"/>
                        <a:t>Up there all summits</a:t>
                      </a:r>
                    </a:p>
                    <a:p>
                      <a:pPr algn="l" rtl="0"/>
                      <a:r>
                        <a:rPr lang="en-US" dirty="0" smtClean="0"/>
                        <a:t>are still.</a:t>
                      </a:r>
                    </a:p>
                    <a:p>
                      <a:pPr algn="l" rtl="0"/>
                      <a:r>
                        <a:rPr lang="en-US" dirty="0" smtClean="0"/>
                        <a:t>In all the tree-tops</a:t>
                      </a:r>
                    </a:p>
                    <a:p>
                      <a:pPr algn="l" rtl="0"/>
                      <a:r>
                        <a:rPr lang="en-US" dirty="0" smtClean="0"/>
                        <a:t>you will</a:t>
                      </a:r>
                    </a:p>
                    <a:p>
                      <a:pPr algn="l" rtl="0"/>
                      <a:r>
                        <a:rPr lang="en-US" dirty="0" smtClean="0"/>
                        <a:t>feel but the dew.</a:t>
                      </a:r>
                    </a:p>
                    <a:p>
                      <a:pPr algn="l" rtl="0"/>
                      <a:r>
                        <a:rPr lang="en-US" dirty="0" smtClean="0"/>
                        <a:t>The birds in the forest stopped talking.</a:t>
                      </a:r>
                    </a:p>
                    <a:p>
                      <a:pPr algn="l" rtl="0"/>
                      <a:r>
                        <a:rPr lang="en-US" dirty="0" smtClean="0"/>
                        <a:t>Soon, done with walking,</a:t>
                      </a:r>
                    </a:p>
                    <a:p>
                      <a:pPr algn="l" rtl="0"/>
                      <a:r>
                        <a:rPr lang="en-US" dirty="0" smtClean="0"/>
                        <a:t>you shall rest, too</a:t>
                      </a:r>
                      <a:r>
                        <a:rPr lang="en-US" dirty="0" smtClean="0"/>
                        <a:t>.</a:t>
                      </a:r>
                    </a:p>
                    <a:p>
                      <a:pPr algn="l" rtl="0"/>
                      <a:r>
                        <a:rPr lang="en-US" dirty="0" smtClean="0"/>
                        <a:t>(~50 translations into Hebrew)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de-DE" dirty="0" smtClean="0"/>
                        <a:t>Wandrers Nachtlied</a:t>
                      </a:r>
                    </a:p>
                    <a:p>
                      <a:pPr algn="l" rtl="0"/>
                      <a:endParaRPr lang="de-DE" dirty="0" smtClean="0"/>
                    </a:p>
                    <a:p>
                      <a:pPr algn="l" rtl="0"/>
                      <a:r>
                        <a:rPr lang="de-DE" dirty="0" smtClean="0"/>
                        <a:t>Über allen  Gipfeln</a:t>
                      </a:r>
                    </a:p>
                    <a:p>
                      <a:pPr algn="l" rtl="0"/>
                      <a:r>
                        <a:rPr lang="de-DE" dirty="0" smtClean="0"/>
                        <a:t>ist Ruh,</a:t>
                      </a:r>
                    </a:p>
                    <a:p>
                      <a:pPr algn="l" rtl="0"/>
                      <a:r>
                        <a:rPr lang="de-DE" dirty="0" smtClean="0"/>
                        <a:t>in allen Wipfeln</a:t>
                      </a:r>
                    </a:p>
                    <a:p>
                      <a:pPr algn="l" rtl="0"/>
                      <a:r>
                        <a:rPr lang="de-DE" dirty="0" smtClean="0"/>
                        <a:t>spürest du</a:t>
                      </a:r>
                    </a:p>
                    <a:p>
                      <a:pPr algn="l" rtl="0"/>
                      <a:r>
                        <a:rPr lang="de-DE" dirty="0" smtClean="0"/>
                        <a:t>kaum einen Hauch;</a:t>
                      </a:r>
                    </a:p>
                    <a:p>
                      <a:pPr algn="l" rtl="0"/>
                      <a:r>
                        <a:rPr lang="de-DE" dirty="0" smtClean="0"/>
                        <a:t>die Vögelein schweigen im Walde,</a:t>
                      </a:r>
                    </a:p>
                    <a:p>
                      <a:pPr algn="l" rtl="0"/>
                      <a:r>
                        <a:rPr lang="de-DE" dirty="0" smtClean="0"/>
                        <a:t>warte nur, balde</a:t>
                      </a:r>
                    </a:p>
                    <a:p>
                      <a:pPr algn="l" rtl="0"/>
                      <a:r>
                        <a:rPr lang="de-DE" dirty="0" smtClean="0"/>
                        <a:t>ruhest du auch!</a:t>
                      </a:r>
                    </a:p>
                    <a:p>
                      <a:pPr algn="l" rtl="0"/>
                      <a:r>
                        <a:rPr lang="en-US" dirty="0" smtClean="0"/>
                        <a:t>(26</a:t>
                      </a:r>
                      <a:r>
                        <a:rPr lang="en-US" baseline="0" dirty="0" smtClean="0"/>
                        <a:t> tokens)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9C5429-88B5-46E2-994D-522D4CD056A7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e-IL"/>
          </a:p>
        </p:txBody>
      </p:sp>
      <p:sp>
        <p:nvSpPr>
          <p:cNvPr id="10" name="Flowchart: Alternate Process 9"/>
          <p:cNvSpPr/>
          <p:nvPr/>
        </p:nvSpPr>
        <p:spPr>
          <a:xfrm>
            <a:off x="5334000" y="1828800"/>
            <a:ext cx="22860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Flowchart: Alternate Process 10"/>
          <p:cNvSpPr/>
          <p:nvPr/>
        </p:nvSpPr>
        <p:spPr>
          <a:xfrm>
            <a:off x="533400" y="1828800"/>
            <a:ext cx="22860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685800" y="1981200"/>
            <a:ext cx="1981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err="1" smtClean="0">
                <a:solidFill>
                  <a:schemeClr val="bg1"/>
                </a:solidFill>
              </a:rPr>
              <a:t>Soure</a:t>
            </a:r>
            <a:r>
              <a:rPr lang="en-US" sz="2400" b="1" dirty="0" smtClean="0">
                <a:solidFill>
                  <a:schemeClr val="bg1"/>
                </a:solidFill>
              </a:rPr>
              <a:t> Text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1981200"/>
            <a:ext cx="1981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bg1"/>
                </a:solidFill>
              </a:rPr>
              <a:t>Target Text</a:t>
            </a:r>
            <a:endParaRPr lang="he-IL" b="1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20574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00400" y="2667000"/>
            <a:ext cx="1752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57600" y="16002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LM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22098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TM</a:t>
            </a:r>
            <a:endParaRPr lang="he-I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Parallel Resources</a:t>
            </a:r>
            <a:endParaRPr lang="he-IL" dirty="0" smtClean="0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BE3BC8-3E18-4AA7-9726-A689F4E234F3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he-IL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286000"/>
          <a:ext cx="6096000" cy="2595880"/>
        </p:xfrm>
        <a:graphic>
          <a:graphicData uri="http://schemas.openxmlformats.org/drawingml/2006/table">
            <a:tbl>
              <a:tblPr rtl="1" firstRow="1" bandRow="1">
                <a:tableStyleId>{85BE263C-DBD7-4A20-BB59-AAB30ACAA65A}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Len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Tokens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err="1" smtClean="0"/>
                        <a:t>Sent’s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Side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Lang’s</a:t>
                      </a:r>
                      <a:endParaRPr lang="he-I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SMT Training Data</a:t>
                      </a:r>
                      <a:endParaRPr lang="he-IL" sz="1800" b="1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7.6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726,512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95,912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HE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HE-EN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8.9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856,830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95,912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Reference Set</a:t>
                      </a:r>
                      <a:endParaRPr lang="he-IL" sz="1800" b="1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102,085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7,546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HE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HE-EN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16.7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126,183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7,546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</a:t>
                      </a:r>
                      <a:endParaRPr lang="he-IL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Hypothesis 1 Results</a:t>
            </a:r>
            <a:endParaRPr lang="he-IL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038350"/>
          </a:xfrm>
        </p:spPr>
        <p:txBody>
          <a:bodyPr>
            <a:normAutofit/>
          </a:bodyPr>
          <a:lstStyle/>
          <a:p>
            <a:pPr algn="l" rtl="0"/>
            <a:r>
              <a:rPr lang="en-US" sz="2400" b="1" smtClean="0">
                <a:cs typeface="Times New Roman" pitchFamily="18" charset="0"/>
              </a:rPr>
              <a:t>Problem</a:t>
            </a:r>
            <a:r>
              <a:rPr lang="en-US" sz="2400" smtClean="0">
                <a:cs typeface="Times New Roman" pitchFamily="18" charset="0"/>
              </a:rPr>
              <a:t>: What if the different perplexity results are due to the contents bias between T-HE corpus and the reference sets</a:t>
            </a:r>
          </a:p>
          <a:p>
            <a:pPr lvl="1" algn="l" rtl="0"/>
            <a:r>
              <a:rPr lang="en-US" sz="2400" smtClean="0">
                <a:cs typeface="Times New Roman" pitchFamily="18" charset="0"/>
              </a:rPr>
              <a:t> We conducted more experiments in which we gradually abstract away from the specific contents</a:t>
            </a:r>
            <a:endParaRPr lang="he-IL" sz="240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FE365C-9582-423E-897C-30D75F737DE1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7571" y="1981200"/>
          <a:ext cx="3201029" cy="175260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760157"/>
                <a:gridCol w="1501562"/>
                <a:gridCol w="939310"/>
              </a:tblGrid>
              <a:tr h="370840">
                <a:tc gridSpan="3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Hebrew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PP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Unigrams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Lang.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282.75</a:t>
                      </a:r>
                      <a:endParaRPr lang="he-IL" sz="18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74,305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226.02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61,729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T-HE</a:t>
                      </a:r>
                      <a:endParaRPr lang="en-US" sz="1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Abstraction Experiments</a:t>
            </a:r>
            <a:endParaRPr lang="he-IL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435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>
                <a:cs typeface="Times New Roman" pitchFamily="18" charset="0"/>
              </a:rPr>
              <a:t>4 abstraction levels: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1 – we remove all punctuation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2 – we replace named entities with a “NE” token</a:t>
            </a:r>
          </a:p>
          <a:p>
            <a:pPr lvl="2" algn="l" rtl="0">
              <a:buClr>
                <a:schemeClr val="accent2"/>
              </a:buClr>
            </a:pPr>
            <a:r>
              <a:rPr lang="en-US" dirty="0" smtClean="0">
                <a:solidFill>
                  <a:schemeClr val="accent3"/>
                </a:solidFill>
                <a:cs typeface="Times New Roman" pitchFamily="18" charset="0"/>
              </a:rPr>
              <a:t>We use Stanford Named Entity Recognizer </a:t>
            </a:r>
          </a:p>
          <a:p>
            <a:pPr lvl="2" algn="l" rtl="0">
              <a:buClr>
                <a:schemeClr val="accent2"/>
              </a:buClr>
            </a:pPr>
            <a:r>
              <a:rPr lang="en-US" dirty="0" smtClean="0">
                <a:solidFill>
                  <a:schemeClr val="accent3"/>
                </a:solidFill>
                <a:cs typeface="Times New Roman" pitchFamily="18" charset="0"/>
              </a:rPr>
              <a:t>We train 5-gram LMs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3 – we replace all nouns with a their POS tag</a:t>
            </a:r>
          </a:p>
          <a:p>
            <a:pPr lvl="2" algn="l" rtl="0">
              <a:buClr>
                <a:schemeClr val="accent2"/>
              </a:buClr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We use Stanford POS Tagger</a:t>
            </a:r>
          </a:p>
          <a:p>
            <a:pPr lvl="2" algn="l" rtl="0">
              <a:buClr>
                <a:schemeClr val="accent2"/>
              </a:buClr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We train 5-gram LMs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4 – we replace all tokens with their POS tags</a:t>
            </a:r>
          </a:p>
          <a:p>
            <a:pPr lvl="2" algn="l" rtl="0">
              <a:buClr>
                <a:schemeClr val="accent2"/>
              </a:buClr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We train 8-gram LM</a:t>
            </a:r>
          </a:p>
          <a:p>
            <a:pPr lvl="2" algn="l" rtl="0"/>
            <a:endParaRPr lang="en-US" dirty="0" smtClean="0">
              <a:cs typeface="Times New Roman" pitchFamily="18" charset="0"/>
            </a:endParaRPr>
          </a:p>
          <a:p>
            <a:pPr lvl="2" algn="l" rtl="0"/>
            <a:endParaRPr lang="he-IL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A05DBA-ADBC-4E31-9B7A-5AF0E247EE95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he-IL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Abstraction Experiments</a:t>
            </a:r>
            <a:endParaRPr lang="he-IL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524000" y="4648200"/>
            <a:ext cx="6096000" cy="895350"/>
          </a:xfrm>
        </p:spPr>
        <p:txBody>
          <a:bodyPr/>
          <a:lstStyle/>
          <a:p>
            <a:pPr algn="l" rtl="0"/>
            <a:r>
              <a:rPr lang="en-US" sz="2400" smtClean="0">
                <a:cs typeface="Times New Roman" pitchFamily="18" charset="0"/>
              </a:rPr>
              <a:t>T-HE fits the reference consistently better than O-EN</a:t>
            </a:r>
            <a:endParaRPr lang="he-IL" sz="240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55E012-414B-48FD-B690-9B9CFDF65B46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3322" y="2057400"/>
          <a:ext cx="6107791" cy="222504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1350850"/>
                <a:gridCol w="1350850"/>
                <a:gridCol w="1350850"/>
                <a:gridCol w="2055241"/>
              </a:tblGrid>
              <a:tr h="370840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PP diff.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T-HE</a:t>
                      </a:r>
                      <a:endParaRPr lang="he-I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O-EN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Abstraction</a:t>
                      </a:r>
                      <a:endParaRPr lang="he-IL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0"/>
                      <a:endParaRPr lang="he-IL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PP</a:t>
                      </a:r>
                      <a:endParaRPr kumimoji="0" lang="he-IL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PP</a:t>
                      </a:r>
                      <a:endParaRPr lang="he-IL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/>
                      <a:endParaRPr lang="he-IL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19.2%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358.11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442.95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No</a:t>
                      </a:r>
                      <a:r>
                        <a:rPr lang="en-US" sz="1800" b="0" u="none" strike="noStrike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Punctuation</a:t>
                      </a:r>
                      <a:endParaRPr lang="en-US" sz="18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17.3%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289.71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350.3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NE Abstraction</a:t>
                      </a:r>
                      <a:endParaRPr lang="en-US" sz="18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12.4%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81.72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93.31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 Noun Abstraction</a:t>
                      </a:r>
                      <a:endParaRPr lang="en-US" sz="18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6.2%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10.76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"/>
                        </a:rPr>
                        <a:t>11.47</a:t>
                      </a:r>
                      <a:endParaRPr lang="he-IL" sz="1800" b="0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 POS Abstraction</a:t>
                      </a:r>
                      <a:endParaRPr lang="en-US" sz="18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Hypothesis 3 (MT) Results</a:t>
            </a:r>
            <a:endParaRPr lang="he-IL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04775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>
                <a:cs typeface="Times New Roman" pitchFamily="18" charset="0"/>
              </a:rPr>
              <a:t>T-HE system produces slightly better results</a:t>
            </a:r>
          </a:p>
          <a:p>
            <a:pPr algn="l" rtl="0"/>
            <a:r>
              <a:rPr lang="en-US" sz="2400" dirty="0" smtClean="0">
                <a:cs typeface="Times New Roman" pitchFamily="18" charset="0"/>
              </a:rPr>
              <a:t>The gain is statistically significant (p = 0.012 &lt; 0.05)</a:t>
            </a:r>
            <a:endParaRPr lang="he-IL" sz="2400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F1ED29-8843-402C-BB9E-F483150372A2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362200"/>
          <a:ext cx="2819400" cy="175260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1261093"/>
                <a:gridCol w="1558307"/>
              </a:tblGrid>
              <a:tr h="64008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Hebrew - English</a:t>
                      </a:r>
                      <a:endParaRPr lang="he-IL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BLEU</a:t>
                      </a:r>
                      <a:endParaRPr lang="he-IL" b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Orig.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Lang</a:t>
                      </a:r>
                      <a:endParaRPr lang="he-IL" b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11.98</a:t>
                      </a:r>
                      <a:endParaRPr lang="he-IL" sz="1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O-EN</a:t>
                      </a:r>
                      <a:endParaRPr lang="en-US" sz="1800" b="1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solidFill>
                            <a:srgbClr val="FF0000"/>
                          </a:solidFill>
                        </a:rPr>
                        <a:t>12.57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T-HE</a:t>
                      </a:r>
                      <a:endParaRPr lang="en-US" sz="1800" b="1" i="0" u="none" strike="noStrike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001000" cy="1362075"/>
          </a:xfrm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</a:rPr>
              <a:t>Discussion</a:t>
            </a:r>
            <a:endParaRPr lang="he-IL" dirty="0">
              <a:solidFill>
                <a:schemeClr val="bg1">
                  <a:lumMod val="10000"/>
                </a:schemeClr>
              </a:solidFill>
              <a:effectLst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87B3D3-CA68-4603-B6CB-B1A77C765DEA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he-IL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Discussion</a:t>
            </a:r>
            <a:endParaRPr lang="he-IL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4350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>
                <a:cs typeface="Times New Roman" pitchFamily="18" charset="0"/>
              </a:rPr>
              <a:t>The results consistently support our hypotheses:</a:t>
            </a:r>
          </a:p>
          <a:p>
            <a:pPr marL="776288" lvl="1" indent="-457200" algn="l" rtl="0">
              <a:buFont typeface="Trebuchet MS" pitchFamily="34" charset="0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Translated texts differ from original texts</a:t>
            </a:r>
          </a:p>
          <a:p>
            <a:pPr marL="776288" lvl="1" indent="-457200" algn="l" rtl="0">
              <a:buFont typeface="Trebuchet MS" pitchFamily="34" charset="0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Texts translated from one language differ from texts translated from other languages</a:t>
            </a:r>
          </a:p>
          <a:p>
            <a:pPr marL="776288" lvl="1" indent="-457200" algn="l" rtl="0">
              <a:buFont typeface="Trebuchet MS" pitchFamily="34" charset="0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LMs compiled from translated texts are better for MT than LMs compiled from original texts</a:t>
            </a:r>
            <a:endParaRPr lang="he-IL" sz="2800" dirty="0" smtClean="0"/>
          </a:p>
          <a:p>
            <a:pPr algn="l" rtl="0">
              <a:buFont typeface="Georgia" pitchFamily="18" charset="0"/>
              <a:buNone/>
            </a:pPr>
            <a:endParaRPr lang="en-US" dirty="0" smtClean="0">
              <a:cs typeface="Times New Roman" pitchFamily="18" charset="0"/>
            </a:endParaRPr>
          </a:p>
          <a:p>
            <a:pPr algn="l" rtl="0"/>
            <a:endParaRPr lang="en-US" dirty="0" smtClean="0">
              <a:cs typeface="Times New Roman" pitchFamily="18" charset="0"/>
            </a:endParaRPr>
          </a:p>
          <a:p>
            <a:pPr lvl="2" algn="l" rtl="0"/>
            <a:endParaRPr lang="he-IL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D0872D-372D-4663-94A0-C3F43DAE36DD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he-IL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rtl="0"/>
            <a:r>
              <a:rPr lang="en-US" dirty="0" smtClean="0">
                <a:cs typeface="Arial" pitchFamily="34" charset="0"/>
              </a:rPr>
              <a:t>Discussion</a:t>
            </a:r>
            <a:endParaRPr lang="he-IL" dirty="0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4350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>
                <a:cs typeface="Times New Roman" pitchFamily="18" charset="0"/>
              </a:rPr>
              <a:t>Practical Outcome:</a:t>
            </a:r>
          </a:p>
          <a:p>
            <a:pPr marL="776288" lvl="1" indent="-457200" algn="l" rtl="0"/>
            <a:r>
              <a:rPr lang="en-US" sz="2800" dirty="0" smtClean="0">
                <a:cs typeface="Times New Roman" pitchFamily="18" charset="0"/>
              </a:rPr>
              <a:t>Use LMs trained on texts translated from a source language</a:t>
            </a:r>
          </a:p>
          <a:p>
            <a:pPr marL="776288" lvl="1" indent="-457200" algn="l" rtl="0"/>
            <a:r>
              <a:rPr lang="en-US" sz="2800" dirty="0" smtClean="0">
                <a:cs typeface="Times New Roman" pitchFamily="18" charset="0"/>
              </a:rPr>
              <a:t>If not available, use the mixture of translated texts</a:t>
            </a:r>
          </a:p>
          <a:p>
            <a:pPr marL="1041400" lvl="2" indent="-457200" algn="l" rtl="0">
              <a:buClr>
                <a:schemeClr val="accent2"/>
              </a:buClr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The texts translated from languages closely-related to the source language are for most part better than other translated texts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0C2F4B-03B1-4514-9C9D-A654709E0A96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he-IL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Discussion</a:t>
            </a:r>
          </a:p>
        </p:txBody>
      </p:sp>
      <p:sp>
        <p:nvSpPr>
          <p:cNvPr id="6246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938" indent="-533400" algn="l" rtl="0">
              <a:buFont typeface="Georgia" pitchFamily="18" charset="0"/>
              <a:buNone/>
            </a:pPr>
            <a:r>
              <a:rPr lang="en-US" dirty="0" smtClean="0">
                <a:cs typeface="Times New Roman" pitchFamily="18" charset="0"/>
              </a:rPr>
              <a:t>Why did it work? Two hypotheses: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Since translations simplify the originals, error potential gets smaller and LMs better predict translated language;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Recurrent multiword expressions in the SL converge to a set of high-quality translations in the TL.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97247-4802-4463-82AB-87687DF028AB}" type="slidenum">
              <a:rPr lang="he-IL" smtClean="0"/>
              <a:pPr>
                <a:defRPr/>
              </a:pPr>
              <a:t>38</a:t>
            </a:fld>
            <a:endParaRPr lang="he-IL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Discussion</a:t>
            </a:r>
          </a:p>
        </p:txBody>
      </p:sp>
      <p:sp>
        <p:nvSpPr>
          <p:cNvPr id="614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938" indent="-533400" algn="l" rtl="0">
              <a:buFont typeface="Georgia" pitchFamily="18" charset="0"/>
              <a:buNone/>
            </a:pPr>
            <a:r>
              <a:rPr lang="en-US" dirty="0" smtClean="0">
                <a:cs typeface="Times New Roman" pitchFamily="18" charset="0"/>
              </a:rPr>
              <a:t>When machine translation meets translation studies, 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MT  Results improve; 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Pending hypotheses in translation studies are tested experimentally in a more rigorous way.</a:t>
            </a:r>
          </a:p>
          <a:p>
            <a:pPr marL="642938" indent="-533400" algn="l" rtl="0">
              <a:buFont typeface="Georgia" pitchFamily="18" charset="0"/>
              <a:buNone/>
            </a:pPr>
            <a:endParaRPr lang="en-US" dirty="0" smtClean="0">
              <a:cs typeface="Times New Roman" pitchFamily="18" charset="0"/>
            </a:endParaRPr>
          </a:p>
          <a:p>
            <a:pPr marL="642938" indent="-533400" algn="l" rtl="0">
              <a:buFont typeface="Georgia" pitchFamily="18" charset="0"/>
              <a:buNone/>
            </a:pPr>
            <a:r>
              <a:rPr lang="en-US" dirty="0" smtClean="0">
                <a:cs typeface="Times New Roman" pitchFamily="18" charset="0"/>
              </a:rPr>
              <a:t>We call for further cooperation.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97247-4802-4463-82AB-87687DF028AB}" type="slidenum">
              <a:rPr lang="he-IL" smtClean="0"/>
              <a:pPr>
                <a:defRPr/>
              </a:pPr>
              <a:t>39</a:t>
            </a:fld>
            <a:endParaRPr lang="he-I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rtl="0"/>
            <a:r>
              <a:rPr lang="en-US" sz="3200" dirty="0" smtClean="0">
                <a:cs typeface="Arial" pitchFamily="34" charset="0"/>
              </a:rPr>
              <a:t>Background: </a:t>
            </a:r>
            <a:r>
              <a:rPr lang="en-US" sz="3200" dirty="0" smtClean="0">
                <a:cs typeface="Arial" pitchFamily="34" charset="0"/>
              </a:rPr>
              <a:t>Is sex/translation dirty?</a:t>
            </a:r>
            <a:endParaRPr lang="he-IL" sz="3200" dirty="0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9C5429-88B5-46E2-994D-522D4CD056A7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e-IL"/>
          </a:p>
        </p:txBody>
      </p:sp>
      <p:sp>
        <p:nvSpPr>
          <p:cNvPr id="10" name="Flowchart: Alternate Process 9"/>
          <p:cNvSpPr/>
          <p:nvPr/>
        </p:nvSpPr>
        <p:spPr>
          <a:xfrm>
            <a:off x="5334000" y="1828800"/>
            <a:ext cx="22860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Flowchart: Alternate Process 10"/>
          <p:cNvSpPr/>
          <p:nvPr/>
        </p:nvSpPr>
        <p:spPr>
          <a:xfrm>
            <a:off x="533400" y="1828800"/>
            <a:ext cx="22860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685800" y="1981200"/>
            <a:ext cx="1981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err="1" smtClean="0">
                <a:solidFill>
                  <a:schemeClr val="bg1"/>
                </a:solidFill>
              </a:rPr>
              <a:t>Soure</a:t>
            </a:r>
            <a:r>
              <a:rPr lang="en-US" sz="2400" b="1" dirty="0" smtClean="0">
                <a:solidFill>
                  <a:schemeClr val="bg1"/>
                </a:solidFill>
              </a:rPr>
              <a:t> Text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1981200"/>
            <a:ext cx="1981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bg1"/>
                </a:solidFill>
              </a:rPr>
              <a:t>Target Text</a:t>
            </a:r>
            <a:endParaRPr lang="he-IL" b="1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124200" y="44196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00400" y="2667000"/>
            <a:ext cx="1752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57600" y="16002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LM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22098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TM</a:t>
            </a:r>
            <a:endParaRPr lang="he-IL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29000"/>
            <a:ext cx="2362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35814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2438400"/>
            <a:ext cx="7772400" cy="1362075"/>
          </a:xfrm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</a:rPr>
              <a:t>Thank You!</a:t>
            </a:r>
            <a:endParaRPr lang="he-IL" dirty="0">
              <a:solidFill>
                <a:schemeClr val="bg1">
                  <a:lumMod val="10000"/>
                </a:schemeClr>
              </a:solidFill>
              <a:effectLst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486A6F-630B-4ED0-996A-54980A52AB1A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he-I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sz="3200" dirty="0" smtClean="0">
                <a:cs typeface="Arial" pitchFamily="34" charset="0"/>
              </a:rPr>
              <a:t>Background: Original vs. Translated Texts</a:t>
            </a:r>
            <a:endParaRPr lang="he-IL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2938" indent="-533400" algn="l" rtl="0">
              <a:buFont typeface="Georgia" pitchFamily="18" charset="0"/>
              <a:buNone/>
            </a:pPr>
            <a:r>
              <a:rPr lang="en-US" dirty="0" smtClean="0">
                <a:cs typeface="Times New Roman" pitchFamily="18" charset="0"/>
              </a:rPr>
              <a:t>Given this simplified model:</a:t>
            </a:r>
          </a:p>
          <a:p>
            <a:pPr marL="642938" indent="-533400" algn="l" rtl="0">
              <a:buFont typeface="Georgia" pitchFamily="18" charset="0"/>
              <a:buNone/>
            </a:pPr>
            <a:r>
              <a:rPr lang="en-US" dirty="0" smtClean="0">
                <a:cs typeface="Times New Roman" pitchFamily="18" charset="0"/>
              </a:rPr>
              <a:t>			</a:t>
            </a:r>
          </a:p>
          <a:p>
            <a:pPr marL="642938" indent="-533400" algn="l" rtl="0">
              <a:buFont typeface="Georgia" pitchFamily="18" charset="0"/>
              <a:buNone/>
            </a:pPr>
            <a:endParaRPr lang="en-US" dirty="0" smtClean="0">
              <a:cs typeface="Times New Roman" pitchFamily="18" charset="0"/>
            </a:endParaRPr>
          </a:p>
          <a:p>
            <a:pPr marL="642938" indent="-533400" algn="l" rtl="0">
              <a:buFont typeface="Georgia" pitchFamily="18" charset="0"/>
              <a:buNone/>
            </a:pPr>
            <a:endParaRPr lang="en-US" dirty="0" smtClean="0">
              <a:cs typeface="Times New Roman" pitchFamily="18" charset="0"/>
            </a:endParaRPr>
          </a:p>
          <a:p>
            <a:pPr marL="642938" indent="-533400" algn="l" rtl="0">
              <a:buFont typeface="Georgia" pitchFamily="18" charset="0"/>
              <a:buNone/>
            </a:pPr>
            <a:r>
              <a:rPr lang="en-US" dirty="0" smtClean="0">
                <a:cs typeface="Times New Roman" pitchFamily="18" charset="0"/>
              </a:rPr>
              <a:t>Two points are made with regard to the “intermediate component” (TM and LM):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TM is blind to direction (but see </a:t>
            </a:r>
            <a:r>
              <a:rPr lang="en-US" dirty="0" err="1" smtClean="0">
                <a:cs typeface="Times New Roman" pitchFamily="18" charset="0"/>
              </a:rPr>
              <a:t>Kurokawa</a:t>
            </a:r>
            <a:r>
              <a:rPr lang="en-US" dirty="0" smtClean="0">
                <a:cs typeface="Times New Roman" pitchFamily="18" charset="0"/>
              </a:rPr>
              <a:t> et al., 2009)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LMs are based on originally written texts.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9C5429-88B5-46E2-994D-522D4CD056A7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e-IL"/>
          </a:p>
        </p:txBody>
      </p:sp>
      <p:sp>
        <p:nvSpPr>
          <p:cNvPr id="10" name="Flowchart: Alternate Process 9"/>
          <p:cNvSpPr/>
          <p:nvPr/>
        </p:nvSpPr>
        <p:spPr>
          <a:xfrm>
            <a:off x="5410200" y="3048000"/>
            <a:ext cx="22860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Flowchart: Alternate Process 10"/>
          <p:cNvSpPr/>
          <p:nvPr/>
        </p:nvSpPr>
        <p:spPr>
          <a:xfrm>
            <a:off x="609600" y="3048000"/>
            <a:ext cx="22860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838200" y="3200400"/>
            <a:ext cx="1981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bg1"/>
                </a:solidFill>
              </a:rPr>
              <a:t>Source Text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3200400"/>
            <a:ext cx="1981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bg1"/>
                </a:solidFill>
              </a:rPr>
              <a:t>Target Text</a:t>
            </a:r>
            <a:endParaRPr lang="he-IL" b="1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32766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00400" y="3733800"/>
            <a:ext cx="1752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33800" y="28194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LM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3733800" y="33528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TM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>
                <a:cs typeface="Arial" pitchFamily="34" charset="0"/>
              </a:rPr>
              <a:t>Background: Original vs. Translated Texts</a:t>
            </a:r>
          </a:p>
        </p:txBody>
      </p:sp>
      <p:sp>
        <p:nvSpPr>
          <p:cNvPr id="573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938" indent="-533400" algn="l" rtl="0">
              <a:buFont typeface="Georgia" pitchFamily="18" charset="0"/>
              <a:buNone/>
            </a:pPr>
            <a:r>
              <a:rPr lang="en-US" dirty="0" smtClean="0">
                <a:cs typeface="Times New Roman" pitchFamily="18" charset="0"/>
              </a:rPr>
              <a:t>LMs are based on originally written texts for two possible reasons: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They are more readily available;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Perhaps the question of whether they are translated or not is considered irrelevant for LM.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endParaRPr lang="en-US" dirty="0" smtClean="0">
              <a:cs typeface="Times New Roman" pitchFamily="18" charset="0"/>
            </a:endParaRPr>
          </a:p>
          <a:p>
            <a:pPr marL="642938" indent="-533400" algn="l" rtl="0">
              <a:buFont typeface="Georgia" pitchFamily="18" charset="0"/>
              <a:buNone/>
            </a:pPr>
            <a:endParaRPr lang="en-US" dirty="0" smtClean="0">
              <a:cs typeface="Times New Roman" pitchFamily="18" charset="0"/>
            </a:endParaRPr>
          </a:p>
          <a:p>
            <a:pPr marL="642938" indent="-533400" algn="l" rtl="0">
              <a:buFont typeface="Georgia" pitchFamily="18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97247-4802-4463-82AB-87687DF028AB}" type="slidenum">
              <a:rPr lang="he-IL" smtClean="0"/>
              <a:pPr>
                <a:defRPr/>
              </a:pPr>
              <a:t>6</a:t>
            </a:fld>
            <a:endParaRPr lang="he-I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>
                <a:cs typeface="Arial" pitchFamily="34" charset="0"/>
              </a:rPr>
              <a:t>Background: Original vs. Translated Texts</a:t>
            </a:r>
          </a:p>
        </p:txBody>
      </p:sp>
      <p:sp>
        <p:nvSpPr>
          <p:cNvPr id="5939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938" indent="-533400" algn="l" rtl="0">
              <a:buNone/>
            </a:pPr>
            <a:r>
              <a:rPr lang="en-US" dirty="0" smtClean="0">
                <a:cs typeface="Times New Roman" pitchFamily="18" charset="0"/>
              </a:rPr>
              <a:t>Translated texts are ontologically different from non-translated texts ; they </a:t>
            </a:r>
            <a:r>
              <a:rPr lang="en-US" dirty="0" smtClean="0"/>
              <a:t>generally exhibit</a:t>
            </a:r>
            <a:endParaRPr lang="en-US" dirty="0" smtClean="0">
              <a:cs typeface="Times New Roman" pitchFamily="18" charset="0"/>
            </a:endParaRP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b="1" i="1" dirty="0" smtClean="0">
                <a:cs typeface="Times New Roman" pitchFamily="18" charset="0"/>
              </a:rPr>
              <a:t>Simplification </a:t>
            </a:r>
            <a:r>
              <a:rPr lang="en-US" i="1" dirty="0" smtClean="0">
                <a:cs typeface="Times New Roman" pitchFamily="18" charset="0"/>
              </a:rPr>
              <a:t>of the message, the grammar or both </a:t>
            </a:r>
            <a:r>
              <a:rPr lang="en-US" dirty="0" smtClean="0">
                <a:cs typeface="Times New Roman" pitchFamily="18" charset="0"/>
              </a:rPr>
              <a:t>(Al-</a:t>
            </a:r>
            <a:r>
              <a:rPr lang="en-US" dirty="0" err="1" smtClean="0">
                <a:cs typeface="Times New Roman" pitchFamily="18" charset="0"/>
              </a:rPr>
              <a:t>Shabab</a:t>
            </a:r>
            <a:r>
              <a:rPr lang="en-US" dirty="0" smtClean="0">
                <a:cs typeface="Times New Roman" pitchFamily="18" charset="0"/>
              </a:rPr>
              <a:t>, 1996, </a:t>
            </a:r>
            <a:r>
              <a:rPr lang="en-US" dirty="0" err="1" smtClean="0">
                <a:cs typeface="Times New Roman" pitchFamily="18" charset="0"/>
              </a:rPr>
              <a:t>Laviosa</a:t>
            </a:r>
            <a:r>
              <a:rPr lang="en-US" dirty="0" smtClean="0">
                <a:cs typeface="Times New Roman" pitchFamily="18" charset="0"/>
              </a:rPr>
              <a:t>, 1998) ;</a:t>
            </a:r>
          </a:p>
          <a:p>
            <a:pPr marL="642938" indent="-533400" algn="l" rtl="0">
              <a:buFont typeface="Georgia" pitchFamily="18" charset="0"/>
              <a:buAutoNum type="arabicPeriod"/>
            </a:pPr>
            <a:r>
              <a:rPr lang="en-US" b="1" i="1" dirty="0" err="1" smtClean="0">
                <a:cs typeface="Times New Roman" pitchFamily="18" charset="0"/>
              </a:rPr>
              <a:t>Explicitation</a:t>
            </a:r>
            <a:r>
              <a:rPr lang="en-US" b="1" dirty="0" smtClean="0">
                <a:cs typeface="Times New Roman" pitchFamily="18" charset="0"/>
              </a:rPr>
              <a:t>,</a:t>
            </a:r>
            <a:r>
              <a:rPr lang="en-US" dirty="0" smtClean="0">
                <a:cs typeface="Times New Roman" pitchFamily="18" charset="0"/>
              </a:rPr>
              <a:t> the tendency to spell out implicit utterances that occur in the source text (Blum-</a:t>
            </a:r>
            <a:r>
              <a:rPr lang="en-US" dirty="0" err="1" smtClean="0">
                <a:cs typeface="Times New Roman" pitchFamily="18" charset="0"/>
              </a:rPr>
              <a:t>Kulka</a:t>
            </a:r>
            <a:r>
              <a:rPr lang="en-US" dirty="0" smtClean="0">
                <a:cs typeface="Times New Roman" pitchFamily="18" charset="0"/>
              </a:rPr>
              <a:t>, 1986).</a:t>
            </a:r>
          </a:p>
          <a:p>
            <a:pPr marL="642938" indent="-533400" algn="l" rtl="0">
              <a:buFont typeface="Georgia" pitchFamily="18" charset="0"/>
              <a:buNone/>
            </a:pPr>
            <a:endParaRPr lang="en-US" dirty="0" smtClean="0">
              <a:cs typeface="Times New Roman" pitchFamily="18" charset="0"/>
            </a:endParaRPr>
          </a:p>
          <a:p>
            <a:pPr marL="642938" indent="-533400" algn="l" rtl="0">
              <a:buFont typeface="Georgia" pitchFamily="18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97247-4802-4463-82AB-87687DF028AB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>
                <a:cs typeface="Arial" pitchFamily="34" charset="0"/>
              </a:rPr>
              <a:t>Background: Original vs. Translated Texts</a:t>
            </a:r>
          </a:p>
        </p:txBody>
      </p:sp>
      <p:sp>
        <p:nvSpPr>
          <p:cNvPr id="5837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Translated texts can be distinguished from non-translated texts with high accuracy </a:t>
            </a:r>
            <a:r>
              <a:rPr lang="en-US" dirty="0" smtClean="0">
                <a:cs typeface="Times New Roman" pitchFamily="18" charset="0"/>
              </a:rPr>
              <a:t>(87% and more)</a:t>
            </a:r>
          </a:p>
          <a:p>
            <a:pPr lvl="1" algn="l" rtl="0">
              <a:buFontTx/>
              <a:buChar char="-"/>
            </a:pPr>
            <a:r>
              <a:rPr lang="en-US" dirty="0" smtClean="0">
                <a:cs typeface="Times New Roman" pitchFamily="18" charset="0"/>
              </a:rPr>
              <a:t>For Italian (</a:t>
            </a:r>
            <a:r>
              <a:rPr lang="en-US" dirty="0" err="1" smtClean="0">
                <a:cs typeface="Times New Roman" pitchFamily="18" charset="0"/>
              </a:rPr>
              <a:t>Baroni</a:t>
            </a:r>
            <a:r>
              <a:rPr lang="en-US" dirty="0" smtClean="0">
                <a:cs typeface="Times New Roman" pitchFamily="18" charset="0"/>
              </a:rPr>
              <a:t> &amp; </a:t>
            </a:r>
            <a:r>
              <a:rPr lang="en-US" dirty="0" err="1" smtClean="0">
                <a:cs typeface="Times New Roman" pitchFamily="18" charset="0"/>
              </a:rPr>
              <a:t>Bernardini</a:t>
            </a:r>
            <a:r>
              <a:rPr lang="en-US" dirty="0" smtClean="0">
                <a:cs typeface="Times New Roman" pitchFamily="18" charset="0"/>
              </a:rPr>
              <a:t>, 2006)</a:t>
            </a:r>
          </a:p>
          <a:p>
            <a:pPr lvl="1" algn="l" rtl="0">
              <a:buFontTx/>
              <a:buChar char="-"/>
            </a:pPr>
            <a:r>
              <a:rPr lang="en-US" dirty="0" smtClean="0">
                <a:cs typeface="Times New Roman" pitchFamily="18" charset="0"/>
              </a:rPr>
              <a:t>For Spanish (</a:t>
            </a:r>
            <a:r>
              <a:rPr lang="en-US" dirty="0" err="1" smtClean="0">
                <a:cs typeface="Times New Roman" pitchFamily="18" charset="0"/>
              </a:rPr>
              <a:t>Iliseiet</a:t>
            </a:r>
            <a:r>
              <a:rPr lang="en-US" dirty="0" smtClean="0">
                <a:cs typeface="Times New Roman" pitchFamily="18" charset="0"/>
              </a:rPr>
              <a:t> al., 2010);</a:t>
            </a:r>
          </a:p>
          <a:p>
            <a:pPr lvl="1" algn="l" rtl="0">
              <a:buFontTx/>
              <a:buChar char="-"/>
            </a:pPr>
            <a:r>
              <a:rPr lang="en-US" dirty="0" smtClean="0">
                <a:cs typeface="Times New Roman" pitchFamily="18" charset="0"/>
              </a:rPr>
              <a:t>For English (Koppel &amp; </a:t>
            </a:r>
            <a:r>
              <a:rPr lang="en-US" dirty="0" err="1" smtClean="0">
                <a:cs typeface="Times New Roman" pitchFamily="18" charset="0"/>
              </a:rPr>
              <a:t>Ordan</a:t>
            </a:r>
            <a:r>
              <a:rPr lang="en-US" dirty="0" smtClean="0">
                <a:cs typeface="Times New Roman" pitchFamily="18" charset="0"/>
              </a:rPr>
              <a:t>, forthcoming)</a:t>
            </a:r>
          </a:p>
          <a:p>
            <a:pPr algn="l" rtl="0">
              <a:buFontTx/>
              <a:buChar char="-"/>
            </a:pPr>
            <a:endParaRPr lang="en-US" dirty="0" smtClean="0">
              <a:cs typeface="Times New Roman" pitchFamily="18" charset="0"/>
            </a:endParaRPr>
          </a:p>
          <a:p>
            <a:pPr algn="l" rtl="0">
              <a:buFont typeface="Georgia" pitchFamily="18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97247-4802-4463-82AB-87687DF028AB}" type="slidenum">
              <a:rPr lang="he-IL" smtClean="0"/>
              <a:pPr>
                <a:defRPr/>
              </a:pPr>
              <a:t>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2292350"/>
            <a:ext cx="7543800" cy="2355850"/>
          </a:xfrm>
        </p:spPr>
        <p:txBody>
          <a:bodyPr anchor="t">
            <a:normAutofit/>
          </a:bodyPr>
          <a:lstStyle/>
          <a:p>
            <a:pPr algn="ctr" rtl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chemeClr val="bg1">
                    <a:lumMod val="10000"/>
                  </a:schemeClr>
                </a:solidFill>
                <a:effectLst/>
              </a:rPr>
              <a:t>Hypotheses</a:t>
            </a:r>
            <a:endParaRPr lang="he-IL" dirty="0">
              <a:solidFill>
                <a:srgbClr val="002060"/>
              </a:solidFill>
              <a:effectLst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14630D-9217-4C8D-9D0B-F17FE187917D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1">
      <a:dk1>
        <a:srgbClr val="424456"/>
      </a:dk1>
      <a:lt1>
        <a:srgbClr val="DEDEDE"/>
      </a:lt1>
      <a:dk2>
        <a:srgbClr val="424456"/>
      </a:dk2>
      <a:lt2>
        <a:srgbClr val="DEDEDE"/>
      </a:lt2>
      <a:accent1>
        <a:srgbClr val="53548A"/>
      </a:accent1>
      <a:accent2>
        <a:srgbClr val="505050"/>
      </a:accent2>
      <a:accent3>
        <a:srgbClr val="505050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Urban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Urban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8736</TotalTime>
  <Words>1801</Words>
  <Application>Microsoft Office PowerPoint</Application>
  <PresentationFormat>On-screen Show (4:3)</PresentationFormat>
  <Paragraphs>646</Paragraphs>
  <Slides>40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Urban</vt:lpstr>
      <vt:lpstr>Language Models for Machine Translation:  Original vs. Translated Texts</vt:lpstr>
      <vt:lpstr> Background</vt:lpstr>
      <vt:lpstr>Background: Original vs. Translated Texts</vt:lpstr>
      <vt:lpstr>Background: Is sex/translation dirty?</vt:lpstr>
      <vt:lpstr>Background: Original vs. Translated Texts</vt:lpstr>
      <vt:lpstr>Background: Original vs. Translated Texts</vt:lpstr>
      <vt:lpstr>Background: Original vs. Translated Texts</vt:lpstr>
      <vt:lpstr>Background: Original vs. Translated Texts</vt:lpstr>
      <vt:lpstr> Hypotheses</vt:lpstr>
      <vt:lpstr>Our Hypotheses</vt:lpstr>
      <vt:lpstr>Testing Hypothesis 1+2</vt:lpstr>
      <vt:lpstr>Testing Hypothesis 3</vt:lpstr>
      <vt:lpstr>Identifying the Source Language</vt:lpstr>
      <vt:lpstr>Europarl Experiments</vt:lpstr>
      <vt:lpstr>Resources</vt:lpstr>
      <vt:lpstr>Language Models Stats</vt:lpstr>
      <vt:lpstr>Language Models Stats</vt:lpstr>
      <vt:lpstr>SMT Training Data</vt:lpstr>
      <vt:lpstr>Reference Sets</vt:lpstr>
      <vt:lpstr>Hypotheses 1+2 Results</vt:lpstr>
      <vt:lpstr>Hypotheses 1+2 Results</vt:lpstr>
      <vt:lpstr>Hypothesis 1+2 Results</vt:lpstr>
      <vt:lpstr>Hypotheses 3 (MT) Results</vt:lpstr>
      <vt:lpstr>Hypotheses 3 (MT) Results / 2</vt:lpstr>
      <vt:lpstr>Hebrew-English Experiments</vt:lpstr>
      <vt:lpstr>Hebrew-English MT System</vt:lpstr>
      <vt:lpstr>Language Model Resources</vt:lpstr>
      <vt:lpstr>Language Models Resources</vt:lpstr>
      <vt:lpstr>Parallel Resources</vt:lpstr>
      <vt:lpstr>Parallel Resources</vt:lpstr>
      <vt:lpstr>Hypothesis 1 Results</vt:lpstr>
      <vt:lpstr>Abstraction Experiments</vt:lpstr>
      <vt:lpstr>Abstraction Experiments</vt:lpstr>
      <vt:lpstr>Hypothesis 3 (MT) Results</vt:lpstr>
      <vt:lpstr>Discussion</vt:lpstr>
      <vt:lpstr>Discussion</vt:lpstr>
      <vt:lpstr>Discussion</vt:lpstr>
      <vt:lpstr>Discussion</vt:lpstr>
      <vt:lpstr>Discussion</vt:lpstr>
      <vt:lpstr>Thank You!</vt:lpstr>
    </vt:vector>
  </TitlesOfParts>
  <Company>אוניברסיטת חיפה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Models for Machine Translation:  Original vs. Translated Texts</dc:title>
  <dc:creator>student</dc:creator>
  <cp:lastModifiedBy>Noam</cp:lastModifiedBy>
  <cp:revision>173</cp:revision>
  <dcterms:created xsi:type="dcterms:W3CDTF">2011-01-06T10:17:55Z</dcterms:created>
  <dcterms:modified xsi:type="dcterms:W3CDTF">2011-01-26T07:45:10Z</dcterms:modified>
</cp:coreProperties>
</file>